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4692" r:id="rId1"/>
  </p:sldMasterIdLst>
  <p:notesMasterIdLst>
    <p:notesMasterId r:id="rId16"/>
  </p:notesMasterIdLst>
  <p:handoutMasterIdLst>
    <p:handoutMasterId r:id="rId17"/>
  </p:handoutMasterIdLst>
  <p:sldIdLst>
    <p:sldId id="256" r:id="rId2"/>
    <p:sldId id="393" r:id="rId3"/>
    <p:sldId id="394" r:id="rId4"/>
    <p:sldId id="395" r:id="rId5"/>
    <p:sldId id="396" r:id="rId6"/>
    <p:sldId id="397" r:id="rId7"/>
    <p:sldId id="399" r:id="rId8"/>
    <p:sldId id="402" r:id="rId9"/>
    <p:sldId id="403" r:id="rId10"/>
    <p:sldId id="406" r:id="rId11"/>
    <p:sldId id="408" r:id="rId12"/>
    <p:sldId id="409" r:id="rId13"/>
    <p:sldId id="416" r:id="rId14"/>
    <p:sldId id="275" r:id="rId15"/>
  </p:sldIdLst>
  <p:sldSz cx="9144000" cy="6858000" type="screen4x3"/>
  <p:notesSz cx="6797675" cy="9874250"/>
  <p:embeddedFontLst>
    <p:embeddedFont>
      <p:font typeface="나눔스퀘어OTF" panose="020B0600000101010101" pitchFamily="34" charset="-127"/>
      <p:regular r:id="rId18"/>
    </p:embeddedFont>
    <p:embeddedFont>
      <p:font typeface="HY견고딕" panose="02030600000101010101" pitchFamily="18" charset="-127"/>
      <p:regular r:id="rId19"/>
    </p:embeddedFont>
    <p:embeddedFont>
      <p:font typeface="Verdana" panose="020B0604030504040204" pitchFamily="34" charset="0"/>
      <p:regular r:id="rId20"/>
      <p:bold r:id="rId21"/>
      <p:italic r:id="rId22"/>
      <p:boldItalic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5pPr>
    <a:lvl6pPr marL="22860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6pPr>
    <a:lvl7pPr marL="27432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7pPr>
    <a:lvl8pPr marL="32004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8pPr>
    <a:lvl9pPr marL="3657600" algn="l" defTabSz="914400" rtl="0" eaLnBrk="1" latinLnBrk="1" hangingPunct="1">
      <a:defRPr kumimoji="1" sz="2000" kern="1200">
        <a:solidFill>
          <a:schemeClr val="tx1"/>
        </a:solidFill>
        <a:latin typeface="돋움" pitchFamily="50" charset="-127"/>
        <a:ea typeface="돋움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78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DF90"/>
    <a:srgbClr val="660033"/>
    <a:srgbClr val="640032"/>
    <a:srgbClr val="452103"/>
    <a:srgbClr val="683104"/>
    <a:srgbClr val="592A03"/>
    <a:srgbClr val="CC9900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447" autoAdjust="0"/>
    <p:restoredTop sz="94674" autoAdjust="0"/>
  </p:normalViewPr>
  <p:slideViewPr>
    <p:cSldViewPr>
      <p:cViewPr varScale="1">
        <p:scale>
          <a:sx n="70" d="100"/>
          <a:sy n="70" d="100"/>
        </p:scale>
        <p:origin x="66" y="522"/>
      </p:cViewPr>
      <p:guideLst>
        <p:guide orient="horz" pos="2160"/>
        <p:guide pos="278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1" d="100"/>
          <a:sy n="51" d="100"/>
        </p:scale>
        <p:origin x="-3006" y="-102"/>
      </p:cViewPr>
      <p:guideLst>
        <p:guide orient="horz" pos="3110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5B3B83A6-28BF-40FA-8C62-A20B3430022A}" type="datetimeFigureOut">
              <a:rPr lang="ko-KR" altLang="en-US"/>
              <a:pPr>
                <a:defRPr/>
              </a:pPr>
              <a:t>2019-06-29</a:t>
            </a:fld>
            <a:endParaRPr lang="en-US" altLang="ko-KR" dirty="0"/>
          </a:p>
        </p:txBody>
      </p:sp>
      <p:sp>
        <p:nvSpPr>
          <p:cNvPr id="962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latinLnBrk="0" hangingPunct="0">
              <a:defRPr kumimoji="0"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62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/>
            </a:lvl1pPr>
          </a:lstStyle>
          <a:p>
            <a:pPr>
              <a:defRPr/>
            </a:pPr>
            <a:fld id="{2DFB364F-D7D5-48D0-8587-B2273BB3D78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918431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6-26T22:38:37.97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7154,'0'0'1804,"0"0"-977,0 0-534,0 0-139,0 0 314,0 0-75,0 0-69,0 0-236,0 0-19,0 0-58,0 0-136,0 0-129,0 0-202,0 26-5573,0-15 1532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latinLnBrk="0" hangingPunct="0">
              <a:defRPr kumimoji="0" sz="1200"/>
            </a:lvl1pPr>
          </a:lstStyle>
          <a:p>
            <a:pPr>
              <a:defRPr/>
            </a:pPr>
            <a:fld id="{BD2FCBB1-12F5-489F-AAAA-E1B2E11D0B4A}" type="datetimeFigureOut">
              <a:rPr lang="ko-KR" altLang="en-US"/>
              <a:pPr>
                <a:defRPr/>
              </a:pPr>
              <a:t>2019-06-29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1363"/>
            <a:ext cx="4933950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latinLnBrk="0" hangingPunct="0">
              <a:defRPr kumimoji="0"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/>
            </a:lvl1pPr>
          </a:lstStyle>
          <a:p>
            <a:pPr>
              <a:defRPr/>
            </a:pPr>
            <a:fld id="{8A237029-6960-4CF6-99D6-4B59C2C1149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864149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앞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4" name="Rectangle 10"/>
          <p:cNvSpPr>
            <a:spLocks noChangeArrowheads="1"/>
          </p:cNvSpPr>
          <p:nvPr/>
        </p:nvSpPr>
        <p:spPr bwMode="invGray">
          <a:xfrm>
            <a:off x="-7938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5" name="AutoShape 11"/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6" name="TextBox 19"/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4267201"/>
            <a:ext cx="7620000" cy="838200"/>
          </a:xfrm>
          <a:prstGeom prst="rect">
            <a:avLst/>
          </a:prstGeom>
        </p:spPr>
        <p:txBody>
          <a:bodyPr/>
          <a:lstStyle>
            <a:lvl1pPr marL="538163" indent="0">
              <a:defRPr sz="2700" b="0" baseline="0">
                <a:solidFill>
                  <a:srgbClr val="60B9BC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59147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5"/>
          <p:cNvSpPr>
            <a:spLocks noGrp="1"/>
          </p:cNvSpPr>
          <p:nvPr>
            <p:ph sz="quarter" idx="10"/>
          </p:nvPr>
        </p:nvSpPr>
        <p:spPr>
          <a:xfrm>
            <a:off x="263436" y="1016727"/>
            <a:ext cx="8568000" cy="5400000"/>
          </a:xfrm>
          <a:prstGeom prst="roundRect">
            <a:avLst>
              <a:gd name="adj" fmla="val 12994"/>
            </a:avLst>
          </a:prstGeom>
          <a:ln w="19050">
            <a:solidFill>
              <a:srgbClr val="60B9BC"/>
            </a:solidFill>
            <a:prstDash val="sysDot"/>
          </a:ln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45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150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35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DB9AD"/>
              </a:buClr>
              <a:buSzTx/>
              <a:buFontTx/>
              <a:buChar char="•"/>
              <a:tabLst/>
              <a:defRPr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</p:txBody>
      </p:sp>
    </p:spTree>
    <p:extLst>
      <p:ext uri="{BB962C8B-B14F-4D97-AF65-F5344CB8AC3E}">
        <p14:creationId xmlns:p14="http://schemas.microsoft.com/office/powerpoint/2010/main" val="3395413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4"/>
          <p:cNvSpPr>
            <a:spLocks noGrp="1"/>
          </p:cNvSpPr>
          <p:nvPr>
            <p:ph sz="quarter" idx="10"/>
          </p:nvPr>
        </p:nvSpPr>
        <p:spPr>
          <a:xfrm>
            <a:off x="228600" y="931818"/>
            <a:ext cx="8686800" cy="5715000"/>
          </a:xfrm>
          <a:prstGeom prst="rect">
            <a:avLst/>
          </a:prstGeom>
        </p:spPr>
        <p:txBody>
          <a:bodyPr/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/>
            </a:lvl1pPr>
            <a:lvl2pPr marL="404813" marR="0" indent="-136922" algn="l" defTabSz="685800" rtl="0" eaLnBrk="0" fontAlgn="base" latinLnBrk="1" hangingPunct="0">
              <a:lnSpc>
                <a:spcPct val="110000"/>
              </a:lnSpc>
              <a:spcBef>
                <a:spcPct val="20000"/>
              </a:spcBef>
              <a:spcAft>
                <a:spcPts val="225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500"/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225"/>
              </a:spcAft>
              <a:buClr>
                <a:srgbClr val="ADB9AD"/>
              </a:buClr>
              <a:buSzTx/>
              <a:buFontTx/>
              <a:buChar char="•"/>
              <a:tabLst/>
              <a:defRPr sz="1350"/>
            </a:lvl3pPr>
          </a:lstStyle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  <a:p>
            <a:pPr lvl="2"/>
            <a:r>
              <a:rPr lang="ko-KR" altLang="en-US" noProof="0" dirty="0"/>
              <a:t>셋째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664" y="261937"/>
            <a:ext cx="7559278" cy="57626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674186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뒷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473200" cy="6848475"/>
          </a:xfrm>
          <a:prstGeom prst="rect">
            <a:avLst/>
          </a:prstGeom>
          <a:pattFill prst="ltHorz">
            <a:fgClr>
              <a:srgbClr val="60B9BC"/>
            </a:fgClr>
            <a:bgClr>
              <a:schemeClr val="bg1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3" name="Rectangle 10"/>
          <p:cNvSpPr>
            <a:spLocks noChangeArrowheads="1"/>
          </p:cNvSpPr>
          <p:nvPr/>
        </p:nvSpPr>
        <p:spPr bwMode="invGray">
          <a:xfrm>
            <a:off x="-11113" y="4267200"/>
            <a:ext cx="9153526" cy="1103313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>
              <a:solidFill>
                <a:prstClr val="black"/>
              </a:solidFill>
            </a:endParaRPr>
          </a:p>
        </p:txBody>
      </p:sp>
      <p:sp>
        <p:nvSpPr>
          <p:cNvPr id="4" name="AutoShape 11"/>
          <p:cNvSpPr>
            <a:spLocks noChangeArrowheads="1"/>
          </p:cNvSpPr>
          <p:nvPr/>
        </p:nvSpPr>
        <p:spPr bwMode="ltGray">
          <a:xfrm>
            <a:off x="1473200" y="5105400"/>
            <a:ext cx="7137400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endParaRPr kumimoji="0" lang="ko-KR" altLang="en-US" sz="1500" dirty="0">
              <a:solidFill>
                <a:prstClr val="black"/>
              </a:solidFill>
            </a:endParaRPr>
          </a:p>
        </p:txBody>
      </p:sp>
      <p:sp>
        <p:nvSpPr>
          <p:cNvPr id="5" name="WordArt 3"/>
          <p:cNvSpPr>
            <a:spLocks noChangeArrowheads="1" noChangeShapeType="1" noTextEdit="1"/>
          </p:cNvSpPr>
          <p:nvPr userDrawn="1"/>
        </p:nvSpPr>
        <p:spPr bwMode="gray">
          <a:xfrm>
            <a:off x="2423163" y="4386945"/>
            <a:ext cx="4724400" cy="6096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 defTabSz="685800" eaLnBrk="1" latinLnBrk="1" hangingPunct="1">
              <a:defRPr/>
            </a:pPr>
            <a:r>
              <a:rPr lang="en-US" altLang="ko-KR" sz="4050" b="1" kern="10" spc="38" dirty="0">
                <a:ln w="12700" cmpd="sng">
                  <a:solidFill>
                    <a:srgbClr val="F79646">
                      <a:satMod val="120000"/>
                      <a:shade val="80000"/>
                    </a:srgbClr>
                  </a:solidFill>
                  <a:prstDash val="solid"/>
                </a:ln>
                <a:solidFill>
                  <a:srgbClr val="F79646">
                    <a:tint val="1000"/>
                  </a:srgbClr>
                </a:solidFill>
                <a:effectLst>
                  <a:glow rad="53100">
                    <a:srgbClr val="F79646">
                      <a:satMod val="180000"/>
                      <a:alpha val="30000"/>
                    </a:srgbClr>
                  </a:glow>
                </a:effectLst>
                <a:latin typeface="Verdana"/>
              </a:rPr>
              <a:t>Thank You !</a:t>
            </a:r>
            <a:endParaRPr lang="ko-KR" altLang="en-US" sz="4050" b="1" kern="10" spc="38" dirty="0">
              <a:ln w="12700" cmpd="sng">
                <a:solidFill>
                  <a:srgbClr val="F79646">
                    <a:satMod val="120000"/>
                    <a:shade val="80000"/>
                  </a:srgbClr>
                </a:solidFill>
                <a:prstDash val="solid"/>
              </a:ln>
              <a:solidFill>
                <a:srgbClr val="F79646">
                  <a:tint val="1000"/>
                </a:srgbClr>
              </a:solidFill>
              <a:effectLst>
                <a:glow rad="53100">
                  <a:srgbClr val="F79646">
                    <a:satMod val="180000"/>
                    <a:alpha val="30000"/>
                  </a:srgbClr>
                </a:glow>
              </a:effectLst>
              <a:latin typeface="Verdana"/>
            </a:endParaRPr>
          </a:p>
        </p:txBody>
      </p:sp>
      <p:sp>
        <p:nvSpPr>
          <p:cNvPr id="6" name="TextBox 20"/>
          <p:cNvSpPr txBox="1">
            <a:spLocks noChangeArrowheads="1"/>
          </p:cNvSpPr>
          <p:nvPr userDrawn="1"/>
        </p:nvSpPr>
        <p:spPr bwMode="auto">
          <a:xfrm>
            <a:off x="1447800" y="5181600"/>
            <a:ext cx="71628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defTabSz="685800" eaLnBrk="1" latinLnBrk="1" hangingPunct="1">
              <a:defRPr/>
            </a:pPr>
            <a:r>
              <a:rPr lang="ko-KR" altLang="en-US" sz="13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 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신용권 저</a:t>
            </a:r>
            <a:r>
              <a:rPr lang="en-US" altLang="ko-KR" sz="1050" dirty="0">
                <a:solidFill>
                  <a:prstClr val="white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050" dirty="0">
              <a:solidFill>
                <a:prstClr val="white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Picture 32" descr="hanbitmedia logo_RGB_7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8" y="6130925"/>
            <a:ext cx="1295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2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-685800"/>
            <a:ext cx="4837113" cy="645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4504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7" descr="Light horizontal"/>
          <p:cNvSpPr>
            <a:spLocks noChangeArrowheads="1"/>
          </p:cNvSpPr>
          <p:nvPr/>
        </p:nvSpPr>
        <p:spPr bwMode="gray">
          <a:xfrm>
            <a:off x="-9525" y="0"/>
            <a:ext cx="238125" cy="6858000"/>
          </a:xfrm>
          <a:prstGeom prst="rect">
            <a:avLst/>
          </a:prstGeom>
          <a:pattFill prst="ltHorz">
            <a:fgClr>
              <a:srgbClr val="007A9B"/>
            </a:fgClr>
            <a:bgClr>
              <a:srgbClr val="FFFFFF"/>
            </a:bgClr>
          </a:pattFill>
          <a:ln>
            <a:noFill/>
          </a:ln>
        </p:spPr>
        <p:txBody>
          <a:bodyPr wrap="none" anchor="ctr"/>
          <a:lstStyle>
            <a:lvl1pPr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 latinLnBrk="1">
              <a:defRPr/>
            </a:pPr>
            <a:endParaRPr lang="ko-KR" altLang="en-US" sz="1500" dirty="0">
              <a:solidFill>
                <a:srgbClr val="1D4940"/>
              </a:solidFill>
            </a:endParaRPr>
          </a:p>
        </p:txBody>
      </p:sp>
      <p:sp>
        <p:nvSpPr>
          <p:cNvPr id="2" name="Rectangle 18"/>
          <p:cNvSpPr>
            <a:spLocks noChangeArrowheads="1"/>
          </p:cNvSpPr>
          <p:nvPr/>
        </p:nvSpPr>
        <p:spPr bwMode="auto">
          <a:xfrm>
            <a:off x="8153400" y="6627813"/>
            <a:ext cx="762000" cy="265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r" defTabSz="685800" latinLnBrk="1"/>
            <a:fld id="{2C2324F7-262D-458C-B359-E60DEC7B67F8}" type="slidenum">
              <a:rPr lang="ko-KR" altLang="en-US" sz="80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pPr algn="r" defTabSz="685800" latinLnBrk="1"/>
              <a:t>‹#›</a:t>
            </a:fld>
            <a:r>
              <a:rPr lang="en-US" altLang="ko-KR" sz="800">
                <a:solidFill>
                  <a:srgbClr val="007A9B"/>
                </a:solidFill>
                <a:latin typeface="나눔스퀘어OTF" pitchFamily="34" charset="-127"/>
                <a:ea typeface="나눔스퀘어OTF" pitchFamily="34" charset="-127"/>
              </a:rPr>
              <a:t>/15</a:t>
            </a:r>
          </a:p>
        </p:txBody>
      </p:sp>
      <p:sp>
        <p:nvSpPr>
          <p:cNvPr id="1028" name="Freeform 126"/>
          <p:cNvSpPr>
            <a:spLocks/>
          </p:cNvSpPr>
          <p:nvPr userDrawn="1"/>
        </p:nvSpPr>
        <p:spPr bwMode="gray">
          <a:xfrm>
            <a:off x="-12700" y="342900"/>
            <a:ext cx="6032500" cy="679450"/>
          </a:xfrm>
          <a:custGeom>
            <a:avLst/>
            <a:gdLst>
              <a:gd name="T0" fmla="*/ 0 w 3800"/>
              <a:gd name="T1" fmla="*/ 0 h 428"/>
              <a:gd name="T2" fmla="*/ 2147483647 w 3800"/>
              <a:gd name="T3" fmla="*/ 0 h 428"/>
              <a:gd name="T4" fmla="*/ 2147483647 w 3800"/>
              <a:gd name="T5" fmla="*/ 2147483647 h 42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34" name="TextBox 3"/>
          <p:cNvSpPr txBox="1">
            <a:spLocks noChangeArrowheads="1"/>
          </p:cNvSpPr>
          <p:nvPr userDrawn="1"/>
        </p:nvSpPr>
        <p:spPr bwMode="auto">
          <a:xfrm>
            <a:off x="260350" y="6629400"/>
            <a:ext cx="1397000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defTabSz="685800">
              <a:defRPr/>
            </a:pPr>
            <a:r>
              <a:rPr lang="en-US" altLang="ko-KR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『</a:t>
            </a:r>
            <a:r>
              <a:rPr lang="ko-KR" altLang="en-US" sz="900" dirty="0">
                <a:solidFill>
                  <a:srgbClr val="007A9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혼자 공부하는 자바</a:t>
            </a:r>
            <a:r>
              <a:rPr lang="en-US" altLang="ko-KR" sz="900" dirty="0">
                <a:solidFill>
                  <a:srgbClr val="007A9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』</a:t>
            </a:r>
            <a:endParaRPr lang="ko-KR" altLang="en-US" sz="900" dirty="0">
              <a:solidFill>
                <a:srgbClr val="007A9B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030" name="그림 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73" r="-357"/>
          <a:stretch>
            <a:fillRect/>
          </a:stretch>
        </p:blipFill>
        <p:spPr bwMode="auto">
          <a:xfrm>
            <a:off x="260350" y="609600"/>
            <a:ext cx="8632825" cy="594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50" y="0"/>
            <a:ext cx="86550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그림 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4859338"/>
            <a:ext cx="1485900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757" r:id="rId1"/>
    <p:sldLayoutId id="2147484755" r:id="rId2"/>
    <p:sldLayoutId id="2147484756" r:id="rId3"/>
    <p:sldLayoutId id="2147484758" r:id="rId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100" kern="12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100">
          <a:solidFill>
            <a:srgbClr val="007A9B"/>
          </a:solidFill>
          <a:latin typeface="나눔스퀘어OTF" panose="020B0600000101010101" pitchFamily="34" charset="-127"/>
          <a:ea typeface="나눔스퀘어OTF" panose="020B0600000101010101" pitchFamily="34" charset="-127"/>
        </a:defRPr>
      </a:lvl5pPr>
      <a:lvl6pPr marL="3429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6858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0287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371600" algn="l" rtl="0" fontAlgn="base">
        <a:spcBef>
          <a:spcPct val="0"/>
        </a:spcBef>
        <a:spcAft>
          <a:spcPct val="0"/>
        </a:spcAft>
        <a:defRPr sz="18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257175" indent="-257175" algn="l" rtl="0" eaLnBrk="0" fontAlgn="base" latinLnBrk="1" hangingPunct="0">
        <a:spcBef>
          <a:spcPct val="20000"/>
        </a:spcBef>
        <a:spcAft>
          <a:spcPts val="150"/>
        </a:spcAft>
        <a:buClr>
          <a:srgbClr val="660033"/>
        </a:buClr>
        <a:buFont typeface="Wingdings" pitchFamily="2" charset="2"/>
        <a:buChar char="v"/>
        <a:defRPr sz="15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1pPr>
      <a:lvl2pPr marL="404813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B1AE6B"/>
        </a:buClr>
        <a:buFont typeface="Wingdings" pitchFamily="2" charset="2"/>
        <a:buChar char="§"/>
        <a:defRPr sz="12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2pPr>
      <a:lvl3pPr marL="606425" indent="-136525" algn="l" rtl="0" eaLnBrk="0" fontAlgn="base" latinLnBrk="1" hangingPunct="0">
        <a:spcBef>
          <a:spcPct val="20000"/>
        </a:spcBef>
        <a:spcAft>
          <a:spcPct val="0"/>
        </a:spcAft>
        <a:buClr>
          <a:srgbClr val="ADB9AD"/>
        </a:buClr>
        <a:buChar char="•"/>
        <a:defRPr sz="10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3pPr>
      <a:lvl4pPr marL="1200150" indent="-171450" algn="l" rtl="0" eaLnBrk="0" fontAlgn="base" latinLnBrk="1" hangingPunct="0">
        <a:spcBef>
          <a:spcPct val="20000"/>
        </a:spcBef>
        <a:spcAft>
          <a:spcPct val="0"/>
        </a:spcAft>
        <a:buFont typeface="Arial" pitchFamily="34" charset="0"/>
        <a:buChar char="–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4pPr>
      <a:lvl5pPr marL="1543050" indent="-171450" algn="l" rtl="0" eaLnBrk="0" fontAlgn="base" latinLnBrk="1" hangingPunct="0">
        <a:spcBef>
          <a:spcPct val="20000"/>
        </a:spcBef>
        <a:spcAft>
          <a:spcPct val="0"/>
        </a:spcAft>
        <a:buFont typeface="Arial" pitchFamily="34" charset="0"/>
        <a:buChar char="»"/>
        <a:defRPr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5pPr>
      <a:lvl6pPr marL="18859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1.pn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kumimoji="0" lang="ko-KR" altLang="en-US"/>
          </a:p>
        </p:txBody>
      </p:sp>
      <p:sp>
        <p:nvSpPr>
          <p:cNvPr id="4099" name="AutoShape 11"/>
          <p:cNvSpPr>
            <a:spLocks noChangeArrowheads="1"/>
          </p:cNvSpPr>
          <p:nvPr/>
        </p:nvSpPr>
        <p:spPr bwMode="ltGray">
          <a:xfrm>
            <a:off x="1963738" y="5105400"/>
            <a:ext cx="7178675" cy="533400"/>
          </a:xfrm>
          <a:prstGeom prst="roundRect">
            <a:avLst>
              <a:gd name="adj" fmla="val 16667"/>
            </a:avLst>
          </a:prstGeom>
          <a:solidFill>
            <a:srgbClr val="60B9BC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kumimoji="0" lang="ko-KR" altLang="en-US"/>
          </a:p>
        </p:txBody>
      </p:sp>
      <p:sp>
        <p:nvSpPr>
          <p:cNvPr id="4100" name="TextBox 19"/>
          <p:cNvSpPr txBox="1">
            <a:spLocks noChangeArrowheads="1"/>
          </p:cNvSpPr>
          <p:nvPr/>
        </p:nvSpPr>
        <p:spPr bwMode="auto">
          <a:xfrm>
            <a:off x="1930400" y="5181600"/>
            <a:ext cx="72040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r" eaLnBrk="1" latinLnBrk="1" hangingPunct="1"/>
            <a:r>
              <a:rPr lang="ko-KR" altLang="en-US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혼자 공부하는 자바</a:t>
            </a:r>
            <a:r>
              <a:rPr lang="en-US" altLang="ko-KR" sz="18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 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(</a:t>
            </a:r>
            <a:r>
              <a:rPr lang="ko-KR" altLang="en-US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신용권 저</a:t>
            </a:r>
            <a:r>
              <a:rPr lang="en-US" altLang="ko-KR" sz="140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)</a:t>
            </a:r>
            <a:endParaRPr lang="ko-KR" altLang="en-US" sz="1400">
              <a:solidFill>
                <a:schemeClr val="bg1"/>
              </a:solidFill>
              <a:latin typeface="나눔스퀘어OTF" pitchFamily="34" charset="-127"/>
              <a:ea typeface="나눔스퀘어OTF" pitchFamily="34" charset="-127"/>
            </a:endParaRPr>
          </a:p>
        </p:txBody>
      </p:sp>
      <p:pic>
        <p:nvPicPr>
          <p:cNvPr id="4101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2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kumimoji="0" lang="ko-KR" altLang="en-US"/>
          </a:p>
        </p:txBody>
      </p:sp>
      <p:sp>
        <p:nvSpPr>
          <p:cNvPr id="4103" name="제목 5"/>
          <p:cNvSpPr>
            <a:spLocks noGrp="1" noChangeArrowheads="1"/>
          </p:cNvSpPr>
          <p:nvPr>
            <p:ph type="ctrTitle"/>
          </p:nvPr>
        </p:nvSpPr>
        <p:spPr bwMode="auto">
          <a:xfrm>
            <a:off x="1447800" y="4084638"/>
            <a:ext cx="7696200" cy="838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b="1">
                <a:solidFill>
                  <a:schemeClr val="tx1"/>
                </a:solidFill>
              </a:rPr>
              <a:t>02-3. </a:t>
            </a:r>
            <a:r>
              <a:rPr lang="ko-KR" altLang="en-US" b="1">
                <a:solidFill>
                  <a:schemeClr val="tx1"/>
                </a:solidFill>
              </a:rPr>
              <a:t>타입 변환</a:t>
            </a:r>
            <a:r>
              <a:rPr lang="en-US" altLang="ko-KR" b="1">
                <a:solidFill>
                  <a:schemeClr val="tx1"/>
                </a:solidFill>
              </a:rPr>
              <a:t> </a:t>
            </a:r>
            <a:endParaRPr lang="ko-KR" altLang="en-US" b="1">
              <a:solidFill>
                <a:schemeClr val="tx1"/>
              </a:solidFill>
            </a:endParaRPr>
          </a:p>
        </p:txBody>
      </p:sp>
      <p:pic>
        <p:nvPicPr>
          <p:cNvPr id="9" name="그림 19">
            <a:extLst>
              <a:ext uri="{FF2B5EF4-FFF2-40B4-BE49-F238E27FC236}">
                <a16:creationId xmlns:a16="http://schemas.microsoft.com/office/drawing/2014/main" id="{F3208E97-DC0D-4750-94A9-38D8817EA21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181770"/>
            <a:ext cx="3341913" cy="3720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5308C35-E56A-45D9-A6B0-7A77726704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63738" y="7937"/>
            <a:ext cx="4930982" cy="3841751"/>
          </a:xfrm>
          <a:prstGeom prst="rect">
            <a:avLst/>
          </a:prstGeom>
        </p:spPr>
      </p:pic>
    </p:spTree>
  </p:cSld>
  <p:clrMapOvr>
    <a:masterClrMapping/>
  </p:clrMapOvr>
  <p:transition>
    <p:zo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>
          <a:xfrm>
            <a:off x="430213" y="1150938"/>
            <a:ext cx="8686800" cy="5715000"/>
          </a:xfrm>
        </p:spPr>
        <p:txBody>
          <a:bodyPr/>
          <a:lstStyle/>
          <a:p>
            <a:pPr>
              <a:defRPr/>
            </a:pPr>
            <a:r>
              <a:rPr lang="en-US" altLang="ko-KR" dirty="0">
                <a:solidFill>
                  <a:srgbClr val="C00000"/>
                </a:solidFill>
              </a:rPr>
              <a:t>+ </a:t>
            </a:r>
            <a:r>
              <a:rPr lang="ko-KR" altLang="en-US" dirty="0">
                <a:solidFill>
                  <a:srgbClr val="C00000"/>
                </a:solidFill>
              </a:rPr>
              <a:t>연산</a:t>
            </a:r>
            <a:endParaRPr lang="en-US" altLang="ko-KR" dirty="0">
              <a:solidFill>
                <a:srgbClr val="C00000"/>
              </a:solidFill>
            </a:endParaRPr>
          </a:p>
          <a:p>
            <a:pPr lvl="1">
              <a:defRPr/>
            </a:pPr>
            <a:r>
              <a:rPr lang="ko-KR" altLang="en-US" dirty="0" err="1"/>
              <a:t>피연산자가</a:t>
            </a:r>
            <a:r>
              <a:rPr lang="ko-KR" altLang="en-US" dirty="0"/>
              <a:t> 모두 숫자일 경우 덧셈 연산</a:t>
            </a:r>
            <a:endParaRPr lang="en-US" altLang="ko-KR" dirty="0"/>
          </a:p>
          <a:p>
            <a:pPr lvl="1">
              <a:defRPr/>
            </a:pPr>
            <a:r>
              <a:rPr lang="ko-KR" altLang="en-US" dirty="0" err="1"/>
              <a:t>피연산자</a:t>
            </a:r>
            <a:r>
              <a:rPr lang="ko-KR" altLang="en-US" dirty="0"/>
              <a:t> 중 하나가 문자열일 경우 나머지 </a:t>
            </a:r>
            <a:r>
              <a:rPr lang="ko-KR" altLang="en-US" dirty="0" err="1"/>
              <a:t>피연산자도</a:t>
            </a:r>
            <a:r>
              <a:rPr lang="ko-KR" altLang="en-US" dirty="0"/>
              <a:t> 문자열로 </a:t>
            </a:r>
            <a:r>
              <a:rPr lang="ko-KR" altLang="en-US"/>
              <a:t>자동 변환되고 </a:t>
            </a:r>
            <a:r>
              <a:rPr lang="ko-KR" altLang="en-US" dirty="0"/>
              <a:t>문자열 결합 연산</a:t>
            </a:r>
            <a:endParaRPr lang="en-US" altLang="ko-KR" dirty="0"/>
          </a:p>
          <a:p>
            <a:pPr lvl="1">
              <a:defRPr/>
            </a:pPr>
            <a:endParaRPr lang="en-US" altLang="ko-KR" dirty="0"/>
          </a:p>
          <a:p>
            <a:pPr lvl="1">
              <a:defRPr/>
            </a:pPr>
            <a:endParaRPr lang="en-US" altLang="ko-KR" dirty="0"/>
          </a:p>
          <a:p>
            <a:pPr marL="357187" lvl="1" indent="0">
              <a:buFont typeface="Wingdings" pitchFamily="2" charset="2"/>
              <a:buNone/>
              <a:defRPr/>
            </a:pPr>
            <a:endParaRPr lang="en-US" altLang="ko-KR" sz="800" dirty="0"/>
          </a:p>
          <a:p>
            <a:pPr lvl="1">
              <a:defRPr/>
            </a:pPr>
            <a:endParaRPr lang="en-US" altLang="ko-KR"/>
          </a:p>
          <a:p>
            <a:pPr lvl="1">
              <a:defRPr/>
            </a:pPr>
            <a:endParaRPr lang="en-US" altLang="ko-KR" dirty="0"/>
          </a:p>
          <a:p>
            <a:pPr lvl="1">
              <a:defRPr/>
            </a:pPr>
            <a:r>
              <a:rPr lang="en-US" altLang="ko-KR" dirty="0"/>
              <a:t>+ </a:t>
            </a:r>
            <a:r>
              <a:rPr lang="ko-KR" altLang="en-US" dirty="0"/>
              <a:t>연산은 앞에서부터 순차적으로 수행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먼저 수행된 연산이 결합 연산인 경우 이후 모든 연산이 결합 연산이 됨</a:t>
            </a:r>
          </a:p>
        </p:txBody>
      </p:sp>
      <p:sp>
        <p:nvSpPr>
          <p:cNvPr id="18435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/>
              <a:t>4. + </a:t>
            </a:r>
            <a:r>
              <a:rPr lang="ko-KR" altLang="en-US"/>
              <a:t>연산에서의 문자열 자동 타입 변환</a:t>
            </a:r>
          </a:p>
        </p:txBody>
      </p:sp>
      <p:pic>
        <p:nvPicPr>
          <p:cNvPr id="1843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2247900"/>
            <a:ext cx="58674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4335462"/>
            <a:ext cx="5957887" cy="1227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371475" y="1143000"/>
            <a:ext cx="8686800" cy="5715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문자열을 기본 타입으로 강제 변환</a:t>
            </a:r>
            <a:endParaRPr lang="en-US" altLang="ko-KR"/>
          </a:p>
          <a:p>
            <a:pPr lvl="1" indent="-136525"/>
            <a:endParaRPr lang="ko-KR" altLang="en-US"/>
          </a:p>
        </p:txBody>
      </p:sp>
      <p:sp>
        <p:nvSpPr>
          <p:cNvPr id="20483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/>
              <a:t>5. </a:t>
            </a:r>
            <a:r>
              <a:rPr lang="ko-KR" altLang="en-US"/>
              <a:t>문자열을 기본 타입으로 강제 타입 변환</a:t>
            </a:r>
          </a:p>
        </p:txBody>
      </p:sp>
      <p:pic>
        <p:nvPicPr>
          <p:cNvPr id="2048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600200"/>
            <a:ext cx="6686550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285750" y="1371600"/>
            <a:ext cx="8686800" cy="5715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136525"/>
            <a:r>
              <a:rPr lang="ko-KR" altLang="en-US"/>
              <a:t>문자열이 숫자 외 요소를 포함할 경우 숫자 타입 변환 시도할 경우 숫자 형식 예외 발생</a:t>
            </a:r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r>
              <a:rPr lang="en-US" altLang="ko-KR">
                <a:solidFill>
                  <a:srgbClr val="C00000"/>
                </a:solidFill>
              </a:rPr>
              <a:t>String.valueOf() </a:t>
            </a:r>
            <a:r>
              <a:rPr lang="ko-KR" altLang="en-US"/>
              <a:t>메소드 사용하여 기본 타입을 문자열로 변환</a:t>
            </a:r>
            <a:endParaRPr lang="en-US" altLang="ko-KR"/>
          </a:p>
          <a:p>
            <a:pPr lvl="2" indent="-136525"/>
            <a:endParaRPr lang="en-US" altLang="ko-KR"/>
          </a:p>
          <a:p>
            <a:pPr lvl="2" indent="-136525"/>
            <a:r>
              <a:rPr lang="en-US" altLang="ko-KR"/>
              <a:t>String str = String.valueOf(3);</a:t>
            </a:r>
          </a:p>
        </p:txBody>
      </p:sp>
      <p:sp>
        <p:nvSpPr>
          <p:cNvPr id="21507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/>
              <a:t>5. </a:t>
            </a:r>
            <a:r>
              <a:rPr lang="ko-KR" altLang="en-US"/>
              <a:t>문자열을 기본 타입으로 강제 타입 변환</a:t>
            </a:r>
          </a:p>
        </p:txBody>
      </p:sp>
      <p:pic>
        <p:nvPicPr>
          <p:cNvPr id="2150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828800"/>
            <a:ext cx="638175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 dirty="0"/>
              <a:t>6. </a:t>
            </a:r>
            <a:r>
              <a:rPr lang="ko-KR" altLang="en-US" dirty="0"/>
              <a:t>키워드로 끝내는 핵심 포인트 </a:t>
            </a:r>
          </a:p>
        </p:txBody>
      </p:sp>
      <p:sp>
        <p:nvSpPr>
          <p:cNvPr id="5" name="내용 개체 틀 1"/>
          <p:cNvSpPr txBox="1">
            <a:spLocks/>
          </p:cNvSpPr>
          <p:nvPr/>
        </p:nvSpPr>
        <p:spPr bwMode="auto">
          <a:xfrm>
            <a:off x="152400" y="1166813"/>
            <a:ext cx="8686800" cy="5715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marR="0" indent="-257175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60033"/>
              </a:buClr>
              <a:buSzTx/>
              <a:buFont typeface="Wingdings" pitchFamily="2" charset="2"/>
              <a:buChar char="v"/>
              <a:tabLst/>
              <a:defRPr sz="1800" kern="120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+mn-cs"/>
              </a:defRPr>
            </a:lvl1pPr>
            <a:lvl2pPr marL="404813" marR="0" indent="-136922" algn="l" defTabSz="685800" rtl="0" eaLnBrk="0" fontAlgn="base" latinLnBrk="1" hangingPunct="0">
              <a:lnSpc>
                <a:spcPct val="110000"/>
              </a:lnSpc>
              <a:spcBef>
                <a:spcPct val="20000"/>
              </a:spcBef>
              <a:spcAft>
                <a:spcPts val="225"/>
              </a:spcAft>
              <a:buClr>
                <a:srgbClr val="B1AE6B"/>
              </a:buClr>
              <a:buSzTx/>
              <a:buFont typeface="Wingdings" pitchFamily="2" charset="2"/>
              <a:buChar char="§"/>
              <a:tabLst/>
              <a:defRPr sz="1500" kern="120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+mn-cs"/>
              </a:defRPr>
            </a:lvl2pPr>
            <a:lvl3pPr marL="607219" marR="0" indent="-136922" algn="l" defTabSz="6858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ts val="225"/>
              </a:spcAft>
              <a:buClr>
                <a:srgbClr val="ADB9AD"/>
              </a:buClr>
              <a:buSzTx/>
              <a:buFontTx/>
              <a:buChar char="•"/>
              <a:tabLst/>
              <a:defRPr sz="1350" kern="120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+mn-cs"/>
              </a:defRPr>
            </a:lvl3pPr>
            <a:lvl4pPr marL="1200150" indent="-1714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kern="1200">
                <a:solidFill>
                  <a:schemeClr val="tx1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4pPr>
            <a:lvl5pPr marL="1543050" indent="-1714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ern="1200">
                <a:solidFill>
                  <a:schemeClr val="tx1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5pPr>
            <a:lvl6pPr marL="1885950" indent="-171450" algn="l" defTabSz="6858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-136525">
              <a:defRPr/>
            </a:pPr>
            <a:endParaRPr lang="en-US" altLang="ko-KR" sz="800" dirty="0"/>
          </a:p>
          <a:p>
            <a:pPr lvl="1" indent="-136525">
              <a:defRPr/>
            </a:pPr>
            <a:r>
              <a:rPr lang="ko-KR" altLang="en-US" dirty="0">
                <a:solidFill>
                  <a:srgbClr val="C00000"/>
                </a:solidFill>
              </a:rPr>
              <a:t>자동 타입 변환</a:t>
            </a:r>
            <a:r>
              <a:rPr lang="en-US" altLang="ko-KR" dirty="0"/>
              <a:t>: </a:t>
            </a:r>
            <a:r>
              <a:rPr lang="ko-KR" altLang="en-US" dirty="0"/>
              <a:t>자동으로 타입이 변환되는 것</a:t>
            </a:r>
            <a:r>
              <a:rPr lang="en-US" altLang="ko-KR" dirty="0"/>
              <a:t>. </a:t>
            </a:r>
            <a:r>
              <a:rPr lang="ko-KR" altLang="en-US" dirty="0"/>
              <a:t>값의 허용 범위가 작은 타입이 허용 범위가 큰 타입으로 저장될 때 발생함</a:t>
            </a:r>
            <a:r>
              <a:rPr lang="en-US" altLang="ko-KR" dirty="0"/>
              <a:t>.</a:t>
            </a:r>
          </a:p>
          <a:p>
            <a:pPr marL="268288" lvl="1" indent="0">
              <a:buNone/>
              <a:defRPr/>
            </a:pPr>
            <a:endParaRPr lang="ko-KR" altLang="en-US" dirty="0"/>
          </a:p>
          <a:p>
            <a:pPr lvl="1" indent="-136525">
              <a:defRPr/>
            </a:pPr>
            <a:r>
              <a:rPr lang="ko-KR" altLang="en-US" dirty="0">
                <a:solidFill>
                  <a:srgbClr val="C00000"/>
                </a:solidFill>
              </a:rPr>
              <a:t>강제 타입 변환</a:t>
            </a:r>
            <a:r>
              <a:rPr lang="en-US" altLang="ko-KR" dirty="0"/>
              <a:t>: </a:t>
            </a:r>
            <a:r>
              <a:rPr lang="ko-KR" altLang="en-US" dirty="0"/>
              <a:t>강제로 타입을 변환하는 것</a:t>
            </a:r>
            <a:r>
              <a:rPr lang="en-US" altLang="ko-KR" dirty="0"/>
              <a:t>. </a:t>
            </a:r>
            <a:r>
              <a:rPr lang="ko-KR" altLang="en-US" dirty="0"/>
              <a:t>값의 허용 범위가 큰 타입을 허용 범위가 작은 타입으로 쪼개어서 저장하는 것을 말함</a:t>
            </a:r>
            <a:r>
              <a:rPr lang="en-US" altLang="ko-KR" dirty="0"/>
              <a:t>.</a:t>
            </a:r>
          </a:p>
          <a:p>
            <a:pPr lvl="1" indent="-136525">
              <a:defRPr/>
            </a:pPr>
            <a:endParaRPr lang="ko-KR" altLang="en-US" dirty="0"/>
          </a:p>
          <a:p>
            <a:pPr lvl="1" indent="-136525">
              <a:defRPr/>
            </a:pPr>
            <a:r>
              <a:rPr lang="ko-KR" altLang="en-US" dirty="0">
                <a:solidFill>
                  <a:srgbClr val="C00000"/>
                </a:solidFill>
              </a:rPr>
              <a:t>문자열 결합 연산</a:t>
            </a:r>
            <a:r>
              <a:rPr lang="en-US" altLang="ko-KR" dirty="0"/>
              <a:t>: </a:t>
            </a:r>
            <a:r>
              <a:rPr lang="ko-KR" altLang="en-US" dirty="0"/>
              <a:t>문자열과 </a:t>
            </a:r>
            <a:r>
              <a:rPr lang="en-US" altLang="ko-KR" dirty="0"/>
              <a:t>+ </a:t>
            </a:r>
            <a:r>
              <a:rPr lang="ko-KR" altLang="en-US" dirty="0"/>
              <a:t>연산을 하면 다른 </a:t>
            </a:r>
            <a:r>
              <a:rPr lang="ko-KR" altLang="en-US" dirty="0" err="1"/>
              <a:t>피연산자도</a:t>
            </a:r>
            <a:r>
              <a:rPr lang="ko-KR" altLang="en-US" dirty="0"/>
              <a:t> 문자열로 변환되어 문자열 결합이 발생함</a:t>
            </a:r>
            <a:r>
              <a:rPr lang="en-US" altLang="ko-KR"/>
              <a:t>.</a:t>
            </a:r>
          </a:p>
          <a:p>
            <a:pPr marL="268288" lvl="1" indent="0">
              <a:buNone/>
              <a:defRPr/>
            </a:pPr>
            <a:endParaRPr lang="ko-KR" altLang="en-US" dirty="0"/>
          </a:p>
          <a:p>
            <a:pPr lvl="1" indent="-136525">
              <a:defRPr/>
            </a:pPr>
            <a:r>
              <a:rPr lang="en-US" altLang="ko-KR" dirty="0" err="1">
                <a:solidFill>
                  <a:srgbClr val="C00000"/>
                </a:solidFill>
              </a:rPr>
              <a:t>Interger.parseInt</a:t>
            </a:r>
            <a:r>
              <a:rPr lang="en-US" altLang="ko-KR" dirty="0">
                <a:solidFill>
                  <a:srgbClr val="C00000"/>
                </a:solidFill>
              </a:rPr>
              <a:t>()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문자열을 정수 </a:t>
            </a:r>
            <a:r>
              <a:rPr lang="en-US" altLang="ko-KR" dirty="0" err="1"/>
              <a:t>int</a:t>
            </a:r>
            <a:r>
              <a:rPr lang="en-US" altLang="ko-KR" dirty="0"/>
              <a:t> </a:t>
            </a:r>
            <a:r>
              <a:rPr lang="ko-KR" altLang="en-US" dirty="0"/>
              <a:t>타입으로 변환</a:t>
            </a:r>
            <a:endParaRPr lang="en-US" altLang="ko-KR" dirty="0"/>
          </a:p>
          <a:p>
            <a:pPr lvl="1" indent="-136525">
              <a:defRPr/>
            </a:pPr>
            <a:endParaRPr lang="en-US" altLang="ko-KR" dirty="0"/>
          </a:p>
          <a:p>
            <a:pPr lvl="1" indent="-136525">
              <a:defRPr/>
            </a:pPr>
            <a:r>
              <a:rPr lang="en-US" altLang="ko-KR" dirty="0" err="1">
                <a:solidFill>
                  <a:srgbClr val="C00000"/>
                </a:solidFill>
              </a:rPr>
              <a:t>Double.parseDouble</a:t>
            </a:r>
            <a:r>
              <a:rPr lang="en-US" altLang="ko-KR" dirty="0">
                <a:solidFill>
                  <a:srgbClr val="C00000"/>
                </a:solidFill>
              </a:rPr>
              <a:t>()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문자열을 실수 </a:t>
            </a:r>
            <a:r>
              <a:rPr lang="en-US" altLang="ko-KR" dirty="0"/>
              <a:t>double </a:t>
            </a:r>
            <a:r>
              <a:rPr lang="ko-KR" altLang="en-US" dirty="0"/>
              <a:t>타입으로 변환</a:t>
            </a:r>
            <a:endParaRPr lang="en-US" altLang="ko-KR" dirty="0"/>
          </a:p>
          <a:p>
            <a:pPr marL="268288" lvl="1" indent="0">
              <a:buNone/>
              <a:defRPr/>
            </a:pPr>
            <a:endParaRPr lang="en-US" altLang="ko-KR" dirty="0"/>
          </a:p>
          <a:p>
            <a:pPr lvl="1" indent="-136525">
              <a:defRPr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24730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9" descr="Light horizontal"/>
          <p:cNvSpPr>
            <a:spLocks noChangeArrowheads="1"/>
          </p:cNvSpPr>
          <p:nvPr/>
        </p:nvSpPr>
        <p:spPr bwMode="gray">
          <a:xfrm>
            <a:off x="1588" y="1588"/>
            <a:ext cx="1965325" cy="6848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kumimoji="0" lang="ko-KR" altLang="en-US"/>
          </a:p>
        </p:txBody>
      </p:sp>
      <p:pic>
        <p:nvPicPr>
          <p:cNvPr id="28675" name="Picture 32" descr="hanbitmedia logo_RGB_72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30925"/>
            <a:ext cx="17272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6" name="Rectangle 10"/>
          <p:cNvSpPr>
            <a:spLocks noChangeArrowheads="1"/>
          </p:cNvSpPr>
          <p:nvPr/>
        </p:nvSpPr>
        <p:spPr bwMode="invGray">
          <a:xfrm>
            <a:off x="0" y="3849688"/>
            <a:ext cx="9142413" cy="1076325"/>
          </a:xfrm>
          <a:prstGeom prst="rect">
            <a:avLst/>
          </a:prstGeom>
          <a:solidFill>
            <a:srgbClr val="007A9B"/>
          </a:solidFill>
          <a:ln>
            <a:noFill/>
          </a:ln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kumimoji="0" lang="ko-KR" altLang="en-US"/>
          </a:p>
        </p:txBody>
      </p:sp>
      <p:sp>
        <p:nvSpPr>
          <p:cNvPr id="28677" name="TextBox 5"/>
          <p:cNvSpPr txBox="1">
            <a:spLocks noChangeArrowheads="1"/>
          </p:cNvSpPr>
          <p:nvPr/>
        </p:nvSpPr>
        <p:spPr bwMode="auto">
          <a:xfrm>
            <a:off x="2378075" y="4168775"/>
            <a:ext cx="43434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ctr"/>
            <a:r>
              <a:rPr lang="en-US" altLang="ko-KR" sz="3200"/>
              <a:t>Thank You!</a:t>
            </a:r>
            <a:endParaRPr lang="ko-KR" altLang="en-US" sz="3200"/>
          </a:p>
        </p:txBody>
      </p:sp>
      <p:pic>
        <p:nvPicPr>
          <p:cNvPr id="28678" name="그림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513" y="-1003300"/>
            <a:ext cx="5172075" cy="575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내용 개체 틀 27"/>
          <p:cNvSpPr>
            <a:spLocks noGrp="1"/>
          </p:cNvSpPr>
          <p:nvPr>
            <p:ph sz="quarter" idx="10"/>
          </p:nvPr>
        </p:nvSpPr>
        <p:spPr bwMode="auto">
          <a:xfrm>
            <a:off x="342900" y="990600"/>
            <a:ext cx="8286750" cy="5400675"/>
          </a:xfrm>
          <a:prstGeom prst="roundRect">
            <a:avLst>
              <a:gd name="adj" fmla="val 12995"/>
            </a:avLst>
          </a:prstGeom>
          <a:noFill/>
          <a:ln w="9525">
            <a:noFill/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prstDash val="sysDot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136525">
              <a:lnSpc>
                <a:spcPct val="150000"/>
              </a:lnSpc>
            </a:pPr>
            <a:r>
              <a:rPr lang="en-US" altLang="ko-KR" sz="2200"/>
              <a:t>0. </a:t>
            </a:r>
            <a:r>
              <a:rPr lang="ko-KR" altLang="en-US" sz="2200"/>
              <a:t>시작하기 전에</a:t>
            </a:r>
            <a:endParaRPr lang="en-US" altLang="ko-KR" sz="2200"/>
          </a:p>
          <a:p>
            <a:pPr lvl="1" indent="-136525">
              <a:lnSpc>
                <a:spcPct val="150000"/>
              </a:lnSpc>
            </a:pPr>
            <a:r>
              <a:rPr lang="en-US" altLang="ko-KR" sz="2200"/>
              <a:t>1. </a:t>
            </a:r>
            <a:r>
              <a:rPr lang="ko-KR" altLang="en-US" sz="2200"/>
              <a:t>타입 </a:t>
            </a:r>
            <a:r>
              <a:rPr lang="ko-KR" altLang="en-US" sz="2200" dirty="0"/>
              <a:t>변환</a:t>
            </a:r>
            <a:endParaRPr lang="en-US" altLang="ko-KR" sz="2200" dirty="0"/>
          </a:p>
          <a:p>
            <a:pPr lvl="1" indent="-136525">
              <a:lnSpc>
                <a:spcPct val="150000"/>
              </a:lnSpc>
            </a:pPr>
            <a:r>
              <a:rPr lang="en-US" altLang="ko-KR" sz="2200" dirty="0"/>
              <a:t>2. </a:t>
            </a:r>
            <a:r>
              <a:rPr lang="ko-KR" altLang="en-US" sz="2200" dirty="0"/>
              <a:t>정수 연산에서의 자동 타입 변환</a:t>
            </a:r>
            <a:endParaRPr lang="en-US" altLang="ko-KR" sz="2200" dirty="0"/>
          </a:p>
          <a:p>
            <a:pPr lvl="1" indent="-136525">
              <a:lnSpc>
                <a:spcPct val="150000"/>
              </a:lnSpc>
            </a:pPr>
            <a:r>
              <a:rPr lang="en-US" altLang="ko-KR" sz="2200" dirty="0"/>
              <a:t>3. </a:t>
            </a:r>
            <a:r>
              <a:rPr lang="ko-KR" altLang="en-US" sz="2200" dirty="0"/>
              <a:t>실수 연산에서의 자동 타입 변환</a:t>
            </a:r>
            <a:endParaRPr lang="en-US" altLang="ko-KR" sz="2200" dirty="0"/>
          </a:p>
          <a:p>
            <a:pPr lvl="1" indent="-136525">
              <a:lnSpc>
                <a:spcPct val="150000"/>
              </a:lnSpc>
            </a:pPr>
            <a:r>
              <a:rPr lang="en-US" altLang="ko-KR" sz="2200" dirty="0"/>
              <a:t>4. + </a:t>
            </a:r>
            <a:r>
              <a:rPr lang="ko-KR" altLang="en-US" sz="2200" dirty="0"/>
              <a:t>연산에서의 문자열 자동 타입 변환</a:t>
            </a:r>
            <a:endParaRPr lang="en-US" altLang="ko-KR" sz="2200" dirty="0"/>
          </a:p>
          <a:p>
            <a:pPr lvl="1" indent="-136525">
              <a:lnSpc>
                <a:spcPct val="150000"/>
              </a:lnSpc>
            </a:pPr>
            <a:r>
              <a:rPr lang="en-US" altLang="ko-KR" sz="2200" dirty="0"/>
              <a:t>5. </a:t>
            </a:r>
            <a:r>
              <a:rPr lang="ko-KR" altLang="en-US" sz="2200" dirty="0"/>
              <a:t>문자열을 기본 타입으로 강제 타입 변환</a:t>
            </a:r>
            <a:endParaRPr lang="en-US" altLang="ko-KR" sz="2200" dirty="0"/>
          </a:p>
          <a:p>
            <a:pPr lvl="1" indent="-136525">
              <a:lnSpc>
                <a:spcPct val="150000"/>
              </a:lnSpc>
            </a:pPr>
            <a:r>
              <a:rPr lang="en-US" altLang="ko-KR" sz="2200" dirty="0"/>
              <a:t>6. </a:t>
            </a:r>
            <a:r>
              <a:rPr lang="ko-KR" altLang="en-US" sz="2200" dirty="0"/>
              <a:t>키워드로 끝내는 </a:t>
            </a:r>
            <a:r>
              <a:rPr lang="ko-KR" altLang="en-US" sz="2200"/>
              <a:t>핵심 포인트</a:t>
            </a:r>
            <a:endParaRPr lang="en-US" altLang="ko-KR" sz="2200" dirty="0"/>
          </a:p>
        </p:txBody>
      </p:sp>
      <p:sp>
        <p:nvSpPr>
          <p:cNvPr id="5123" name="제목 2"/>
          <p:cNvSpPr txBox="1">
            <a:spLocks/>
          </p:cNvSpPr>
          <p:nvPr/>
        </p:nvSpPr>
        <p:spPr bwMode="auto">
          <a:xfrm>
            <a:off x="238125" y="261938"/>
            <a:ext cx="7559675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r>
              <a:rPr lang="ko-KR" altLang="en-US" sz="2100" b="1">
                <a:latin typeface="나눔스퀘어OTF" pitchFamily="34" charset="-127"/>
                <a:ea typeface="나눔스퀘어OTF" pitchFamily="34" charset="-127"/>
              </a:rPr>
              <a:t>목차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304800" y="4343400"/>
            <a:ext cx="6858000" cy="1066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>
                <a:solidFill>
                  <a:srgbClr val="C00000"/>
                </a:solidFill>
              </a:rPr>
              <a:t>타입 변환</a:t>
            </a:r>
            <a:endParaRPr lang="en-US" altLang="ko-KR" dirty="0">
              <a:solidFill>
                <a:srgbClr val="C00000"/>
              </a:solidFill>
            </a:endParaRPr>
          </a:p>
          <a:p>
            <a:pPr lvl="1" indent="-136525"/>
            <a:endParaRPr lang="en-US" altLang="ko-KR"/>
          </a:p>
          <a:p>
            <a:pPr lvl="1" indent="-136525"/>
            <a:r>
              <a:rPr lang="ko-KR" altLang="en-US"/>
              <a:t>변수 값을 다른 타입의 변수에 저장할 때 타입 변환이 발생할 수 있다</a:t>
            </a:r>
            <a:r>
              <a:rPr lang="en-US" altLang="ko-KR"/>
              <a:t>.</a:t>
            </a:r>
            <a:endParaRPr lang="en-US" altLang="ko-KR" dirty="0"/>
          </a:p>
        </p:txBody>
      </p:sp>
      <p:sp>
        <p:nvSpPr>
          <p:cNvPr id="6147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 dirty="0"/>
              <a:t>0. </a:t>
            </a:r>
            <a:r>
              <a:rPr lang="ko-KR" altLang="en-US" dirty="0"/>
              <a:t>시작하기 전에</a:t>
            </a:r>
          </a:p>
        </p:txBody>
      </p:sp>
      <p:pic>
        <p:nvPicPr>
          <p:cNvPr id="614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5362158"/>
            <a:ext cx="6691127" cy="74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81000" y="1219200"/>
            <a:ext cx="83820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 typeface="Wingdings" pitchFamily="2" charset="2"/>
              <a:buNone/>
              <a:defRPr/>
            </a:pPr>
            <a:r>
              <a:rPr lang="en-US" altLang="ko-KR" sz="1600" dirty="0">
                <a:solidFill>
                  <a:srgbClr val="C00000"/>
                </a:solidFill>
                <a:ea typeface="나눔스퀘어OTF"/>
              </a:rPr>
              <a:t>[</a:t>
            </a:r>
            <a:r>
              <a:rPr lang="ko-KR" altLang="en-US" sz="1600" dirty="0">
                <a:solidFill>
                  <a:srgbClr val="C00000"/>
                </a:solidFill>
                <a:ea typeface="나눔스퀘어OTF"/>
              </a:rPr>
              <a:t>핵심 키워드</a:t>
            </a:r>
            <a:r>
              <a:rPr lang="en-US" altLang="ko-KR" sz="1600" dirty="0">
                <a:solidFill>
                  <a:srgbClr val="C00000"/>
                </a:solidFill>
                <a:ea typeface="나눔스퀘어OTF"/>
              </a:rPr>
              <a:t>]</a:t>
            </a:r>
            <a:r>
              <a:rPr lang="ko-KR" altLang="en-US" sz="1600" dirty="0">
                <a:solidFill>
                  <a:srgbClr val="C00000"/>
                </a:solidFill>
                <a:ea typeface="나눔스퀘어OTF"/>
              </a:rPr>
              <a:t> </a:t>
            </a:r>
            <a:r>
              <a:rPr lang="en-US" altLang="ko-KR" sz="1600" dirty="0">
                <a:solidFill>
                  <a:srgbClr val="C00000"/>
                </a:solidFill>
                <a:ea typeface="나눔스퀘어OTF"/>
              </a:rPr>
              <a:t>:  </a:t>
            </a:r>
            <a:r>
              <a:rPr lang="ko-KR" altLang="en-US" sz="1600" dirty="0">
                <a:ea typeface="나눔스퀘어OTF"/>
              </a:rPr>
              <a:t>자동 타입 변환</a:t>
            </a:r>
            <a:r>
              <a:rPr lang="en-US" altLang="ko-KR" sz="1600" dirty="0">
                <a:ea typeface="나눔스퀘어OTF"/>
              </a:rPr>
              <a:t>, </a:t>
            </a:r>
            <a:r>
              <a:rPr lang="ko-KR" altLang="en-US" sz="1600" dirty="0">
                <a:ea typeface="나눔스퀘어OTF"/>
              </a:rPr>
              <a:t>강제 타입 변환</a:t>
            </a:r>
            <a:r>
              <a:rPr lang="en-US" altLang="ko-KR" sz="1600" dirty="0">
                <a:ea typeface="나눔스퀘어OTF"/>
              </a:rPr>
              <a:t>, </a:t>
            </a:r>
            <a:r>
              <a:rPr lang="ko-KR" altLang="en-US" sz="1600" dirty="0">
                <a:ea typeface="나눔스퀘어OTF"/>
              </a:rPr>
              <a:t>문자열 결합 연산</a:t>
            </a:r>
            <a:r>
              <a:rPr lang="en-US" altLang="ko-KR" sz="1600">
                <a:ea typeface="나눔스퀘어OTF"/>
              </a:rPr>
              <a:t>, </a:t>
            </a:r>
          </a:p>
          <a:p>
            <a:pPr marL="0" indent="0">
              <a:buFont typeface="Wingdings" pitchFamily="2" charset="2"/>
              <a:buNone/>
              <a:defRPr/>
            </a:pPr>
            <a:r>
              <a:rPr lang="en-US" altLang="ko-KR" sz="1600">
                <a:ea typeface="나눔스퀘어OTF"/>
              </a:rPr>
              <a:t>                      Integer</a:t>
            </a:r>
            <a:r>
              <a:rPr lang="en-US" altLang="ko-KR" sz="1600" dirty="0" err="1">
                <a:ea typeface="나눔스퀘어OTF"/>
              </a:rPr>
              <a:t>.parseInt</a:t>
            </a:r>
            <a:r>
              <a:rPr lang="en-US" altLang="ko-KR" sz="1600" dirty="0">
                <a:ea typeface="나눔스퀘어OTF"/>
              </a:rPr>
              <a:t>( </a:t>
            </a:r>
            <a:r>
              <a:rPr lang="en-US" altLang="ko-KR" sz="1600">
                <a:ea typeface="나눔스퀘어OTF"/>
              </a:rPr>
              <a:t>), Double</a:t>
            </a:r>
            <a:r>
              <a:rPr lang="en-US" altLang="ko-KR" sz="1600" dirty="0" err="1">
                <a:ea typeface="나눔스퀘어OTF"/>
              </a:rPr>
              <a:t>.parseDouble</a:t>
            </a:r>
            <a:r>
              <a:rPr lang="en-US" altLang="ko-KR" sz="1600" dirty="0">
                <a:ea typeface="나눔스퀘어OTF"/>
              </a:rPr>
              <a:t>( ) </a:t>
            </a:r>
          </a:p>
          <a:p>
            <a:pPr marL="0" indent="0">
              <a:buFont typeface="Wingdings" pitchFamily="2" charset="2"/>
              <a:buNone/>
              <a:defRPr/>
            </a:pPr>
            <a:endParaRPr lang="en-US" altLang="ko-KR" sz="1600" dirty="0">
              <a:ea typeface="나눔스퀘어OTF"/>
            </a:endParaRPr>
          </a:p>
          <a:p>
            <a:pPr marL="0" indent="0">
              <a:buFont typeface="Wingdings" pitchFamily="2" charset="2"/>
              <a:buNone/>
              <a:defRPr/>
            </a:pPr>
            <a:r>
              <a:rPr lang="en-US" altLang="ko-KR" sz="1600" dirty="0">
                <a:solidFill>
                  <a:srgbClr val="C00000"/>
                </a:solidFill>
                <a:ea typeface="나눔스퀘어OTF"/>
              </a:rPr>
              <a:t>[</a:t>
            </a:r>
            <a:r>
              <a:rPr lang="ko-KR" altLang="en-US" sz="1600" dirty="0">
                <a:solidFill>
                  <a:srgbClr val="C00000"/>
                </a:solidFill>
                <a:ea typeface="나눔스퀘어OTF"/>
              </a:rPr>
              <a:t>핵심 포인트</a:t>
            </a:r>
            <a:r>
              <a:rPr lang="en-US" altLang="ko-KR" sz="1600" dirty="0">
                <a:solidFill>
                  <a:srgbClr val="C00000"/>
                </a:solidFill>
                <a:ea typeface="나눔스퀘어OTF"/>
              </a:rPr>
              <a:t>]</a:t>
            </a:r>
            <a:r>
              <a:rPr lang="ko-KR" altLang="en-US" sz="1600" dirty="0">
                <a:solidFill>
                  <a:srgbClr val="C00000"/>
                </a:solidFill>
                <a:ea typeface="나눔스퀘어OTF"/>
              </a:rPr>
              <a:t> </a:t>
            </a:r>
            <a:endParaRPr lang="en-US" altLang="ko-KR" sz="1600" dirty="0">
              <a:solidFill>
                <a:srgbClr val="C00000"/>
              </a:solidFill>
              <a:ea typeface="나눔스퀘어OTF"/>
            </a:endParaRPr>
          </a:p>
          <a:p>
            <a:pPr>
              <a:buFont typeface="Wingdings" pitchFamily="2" charset="2"/>
              <a:buChar char="§"/>
              <a:defRPr/>
            </a:pPr>
            <a:endParaRPr lang="en-US" altLang="ko-KR" sz="1600">
              <a:ea typeface="나눔스퀘어OTF"/>
            </a:endParaRPr>
          </a:p>
          <a:p>
            <a:pPr>
              <a:buFont typeface="Wingdings" pitchFamily="2" charset="2"/>
              <a:buChar char="§"/>
              <a:defRPr/>
            </a:pPr>
            <a:r>
              <a:rPr lang="ko-KR" altLang="en-US" sz="1600">
                <a:ea typeface="나눔스퀘어OTF"/>
              </a:rPr>
              <a:t>타입 </a:t>
            </a:r>
            <a:r>
              <a:rPr lang="ko-KR" altLang="en-US" sz="1600" dirty="0">
                <a:ea typeface="나눔스퀘어OTF"/>
              </a:rPr>
              <a:t>변환이란 데이터 타입을 다른 데이터 타입으로 변환하는 것을 말한다</a:t>
            </a:r>
            <a:r>
              <a:rPr lang="en-US" altLang="ko-KR" sz="1600">
                <a:ea typeface="나눔스퀘어OTF"/>
              </a:rPr>
              <a:t>. </a:t>
            </a:r>
          </a:p>
          <a:p>
            <a:pPr>
              <a:defRPr/>
            </a:pPr>
            <a:r>
              <a:rPr lang="en-US" altLang="ko-KR" sz="1600">
                <a:ea typeface="나눔스퀘어OTF"/>
              </a:rPr>
              <a:t>  	byte </a:t>
            </a:r>
            <a:r>
              <a:rPr lang="ko-KR" altLang="en-US" sz="1600">
                <a:ea typeface="나눔스퀘어OTF"/>
              </a:rPr>
              <a:t>타입 </a:t>
            </a:r>
            <a:r>
              <a:rPr lang="en-US" altLang="ko-KR" sz="1600">
                <a:ea typeface="나눔스퀘어OTF"/>
              </a:rPr>
              <a:t>-&gt; int </a:t>
            </a:r>
            <a:r>
              <a:rPr lang="ko-KR" altLang="en-US" sz="1600">
                <a:ea typeface="나눔스퀘어OTF"/>
              </a:rPr>
              <a:t>타입</a:t>
            </a:r>
            <a:r>
              <a:rPr lang="en-US" altLang="ko-KR" sz="1600">
                <a:ea typeface="나눔스퀘어OTF"/>
              </a:rPr>
              <a:t>, </a:t>
            </a:r>
          </a:p>
          <a:p>
            <a:pPr>
              <a:defRPr/>
            </a:pPr>
            <a:r>
              <a:rPr lang="en-US" altLang="ko-KR" sz="1600">
                <a:ea typeface="나눔스퀘어OTF"/>
              </a:rPr>
              <a:t>  	int </a:t>
            </a:r>
            <a:r>
              <a:rPr lang="ko-KR" altLang="en-US" sz="1600">
                <a:ea typeface="나눔스퀘어OTF"/>
              </a:rPr>
              <a:t>타입 </a:t>
            </a:r>
            <a:r>
              <a:rPr lang="en-US" altLang="ko-KR" sz="1600">
                <a:ea typeface="나눔스퀘어OTF"/>
              </a:rPr>
              <a:t>-&gt; byte </a:t>
            </a:r>
            <a:r>
              <a:rPr lang="ko-KR" altLang="en-US" sz="1600">
                <a:ea typeface="나눔스퀘어OTF"/>
              </a:rPr>
              <a:t>타입</a:t>
            </a:r>
            <a:r>
              <a:rPr lang="en-US" altLang="ko-KR" sz="1600">
                <a:ea typeface="나눔스퀘어OTF"/>
              </a:rPr>
              <a:t>,</a:t>
            </a:r>
          </a:p>
          <a:p>
            <a:pPr>
              <a:defRPr/>
            </a:pPr>
            <a:r>
              <a:rPr lang="en-US" altLang="ko-KR" sz="1600">
                <a:ea typeface="나눔스퀘어OTF"/>
              </a:rPr>
              <a:t>  	double </a:t>
            </a:r>
            <a:r>
              <a:rPr lang="ko-KR" altLang="en-US" sz="1600">
                <a:ea typeface="나눔스퀘어OTF"/>
              </a:rPr>
              <a:t>타입 </a:t>
            </a:r>
            <a:r>
              <a:rPr lang="en-US" altLang="ko-KR" sz="1600">
                <a:ea typeface="나눔스퀘어OTF"/>
              </a:rPr>
              <a:t>-&gt; int </a:t>
            </a:r>
            <a:r>
              <a:rPr lang="ko-KR" altLang="en-US" sz="1600">
                <a:ea typeface="나눔스퀘어OTF"/>
              </a:rPr>
              <a:t>타입</a:t>
            </a:r>
            <a:endParaRPr lang="en-US" altLang="ko-KR" sz="1600">
              <a:ea typeface="나눔스퀘어OTF"/>
            </a:endParaRPr>
          </a:p>
          <a:p>
            <a:pPr>
              <a:defRPr/>
            </a:pPr>
            <a:r>
              <a:rPr lang="en-US" altLang="ko-KR" sz="1600">
                <a:ea typeface="나눔스퀘어OTF"/>
              </a:rPr>
              <a:t>  	String </a:t>
            </a:r>
            <a:r>
              <a:rPr lang="ko-KR" altLang="en-US" sz="1600">
                <a:ea typeface="나눔스퀘어OTF"/>
              </a:rPr>
              <a:t>타입 </a:t>
            </a:r>
            <a:r>
              <a:rPr lang="en-US" altLang="ko-KR" sz="1600">
                <a:ea typeface="나눔스퀘어OTF"/>
              </a:rPr>
              <a:t>-&gt; int </a:t>
            </a:r>
            <a:r>
              <a:rPr lang="ko-KR" altLang="en-US" sz="1600">
                <a:ea typeface="나눔스퀘어OTF"/>
              </a:rPr>
              <a:t>타입</a:t>
            </a:r>
            <a:endParaRPr lang="en-US" altLang="ko-KR" sz="1600">
              <a:ea typeface="나눔스퀘어OTF"/>
            </a:endParaRPr>
          </a:p>
          <a:p>
            <a:pPr>
              <a:buFont typeface="Wingdings" pitchFamily="2" charset="2"/>
              <a:buChar char="§"/>
              <a:defRPr/>
            </a:pPr>
            <a:endParaRPr lang="en-US" altLang="ko-KR" sz="1600" dirty="0">
              <a:ea typeface="나눔스퀘어OTF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>
          <a:xfrm>
            <a:off x="304800" y="1219200"/>
            <a:ext cx="8686800" cy="5715000"/>
          </a:xfrm>
        </p:spPr>
        <p:txBody>
          <a:bodyPr/>
          <a:lstStyle/>
          <a:p>
            <a:pPr>
              <a:defRPr/>
            </a:pPr>
            <a:r>
              <a:rPr lang="ko-KR" altLang="en-US" dirty="0">
                <a:solidFill>
                  <a:srgbClr val="C00000"/>
                </a:solidFill>
              </a:rPr>
              <a:t>자동 타입 변환</a:t>
            </a:r>
            <a:r>
              <a:rPr lang="ko-KR" altLang="en-US" dirty="0"/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(promotion)</a:t>
            </a:r>
          </a:p>
          <a:p>
            <a:pPr lvl="1">
              <a:defRPr/>
            </a:pPr>
            <a:r>
              <a:rPr lang="ko-KR" altLang="en-US" dirty="0"/>
              <a:t>값의 허용 범위가 작은 타입이 큰 타입으로 </a:t>
            </a:r>
            <a:r>
              <a:rPr lang="ko-KR" altLang="en-US"/>
              <a:t>저장될 경우</a:t>
            </a:r>
            <a:endParaRPr lang="en-US" altLang="ko-KR"/>
          </a:p>
          <a:p>
            <a:pPr lvl="1">
              <a:defRPr/>
            </a:pPr>
            <a:endParaRPr lang="en-US" altLang="ko-KR"/>
          </a:p>
          <a:p>
            <a:pPr lvl="1">
              <a:defRPr/>
            </a:pPr>
            <a:endParaRPr lang="en-US" altLang="ko-KR"/>
          </a:p>
          <a:p>
            <a:pPr lvl="1">
              <a:defRPr/>
            </a:pPr>
            <a:endParaRPr lang="en-US" altLang="ko-KR"/>
          </a:p>
          <a:p>
            <a:pPr lvl="1">
              <a:defRPr/>
            </a:pPr>
            <a:endParaRPr lang="en-US" altLang="ko-KR"/>
          </a:p>
          <a:p>
            <a:pPr lvl="1">
              <a:defRPr/>
            </a:pPr>
            <a:endParaRPr lang="en-US" altLang="ko-KR"/>
          </a:p>
          <a:p>
            <a:pPr lvl="1">
              <a:defRPr/>
            </a:pPr>
            <a:r>
              <a:rPr lang="ko-KR" altLang="en-US"/>
              <a:t>기본 타입의 허용 범위 순</a:t>
            </a:r>
            <a:endParaRPr lang="en-US" altLang="ko-KR" dirty="0"/>
          </a:p>
          <a:p>
            <a:pPr lvl="1">
              <a:defRPr/>
            </a:pPr>
            <a:endParaRPr lang="en-US" altLang="ko-KR" dirty="0"/>
          </a:p>
          <a:p>
            <a:pPr lvl="1">
              <a:defRPr/>
            </a:pPr>
            <a:endParaRPr lang="en-US" altLang="ko-KR" dirty="0"/>
          </a:p>
          <a:p>
            <a:pPr lvl="1">
              <a:defRPr/>
            </a:pPr>
            <a:endParaRPr lang="en-US" altLang="ko-KR" dirty="0"/>
          </a:p>
          <a:p>
            <a:pPr marL="267891" lvl="1" indent="0">
              <a:buNone/>
              <a:defRPr/>
            </a:pPr>
            <a:endParaRPr lang="en-US" altLang="ko-KR" sz="2800" dirty="0"/>
          </a:p>
        </p:txBody>
      </p:sp>
      <p:sp>
        <p:nvSpPr>
          <p:cNvPr id="7171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/>
              <a:t>1. </a:t>
            </a:r>
            <a:r>
              <a:rPr lang="ko-KR" altLang="en-US"/>
              <a:t>타입 변환</a:t>
            </a:r>
          </a:p>
        </p:txBody>
      </p:sp>
      <p:pic>
        <p:nvPicPr>
          <p:cNvPr id="717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3795012"/>
            <a:ext cx="6076950" cy="547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1" y="4342256"/>
            <a:ext cx="6076950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5105400"/>
            <a:ext cx="607695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4EC35FFB-CC03-4A9B-B5CA-946F28081B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200" y="1957136"/>
            <a:ext cx="4097122" cy="124326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quarter" idx="10"/>
          </p:nvPr>
        </p:nvSpPr>
        <p:spPr>
          <a:xfrm>
            <a:off x="228600" y="1166813"/>
            <a:ext cx="8686800" cy="5715000"/>
          </a:xfrm>
        </p:spPr>
        <p:txBody>
          <a:bodyPr/>
          <a:lstStyle/>
          <a:p>
            <a:pPr lvl="1">
              <a:defRPr/>
            </a:pPr>
            <a:r>
              <a:rPr lang="en-US" altLang="ko-KR" dirty="0"/>
              <a:t>char </a:t>
            </a:r>
            <a:r>
              <a:rPr lang="ko-KR" altLang="en-US" dirty="0"/>
              <a:t>타입의 경우 </a:t>
            </a:r>
            <a:r>
              <a:rPr lang="en-US" altLang="ko-KR" dirty="0" err="1"/>
              <a:t>int</a:t>
            </a:r>
            <a:r>
              <a:rPr lang="en-US" altLang="ko-KR" dirty="0"/>
              <a:t> </a:t>
            </a:r>
            <a:r>
              <a:rPr lang="ko-KR" altLang="en-US" dirty="0"/>
              <a:t>타입으로 </a:t>
            </a:r>
            <a:r>
              <a:rPr lang="ko-KR" altLang="en-US" dirty="0" err="1"/>
              <a:t>자동변환되면</a:t>
            </a:r>
            <a:r>
              <a:rPr lang="ko-KR" altLang="en-US" dirty="0"/>
              <a:t> 유니코드 값이 </a:t>
            </a:r>
            <a:r>
              <a:rPr lang="en-US" altLang="ko-KR" dirty="0" err="1"/>
              <a:t>int</a:t>
            </a:r>
            <a:r>
              <a:rPr lang="en-US" altLang="ko-KR" dirty="0"/>
              <a:t> </a:t>
            </a:r>
            <a:r>
              <a:rPr lang="ko-KR" altLang="en-US" dirty="0"/>
              <a:t>타입에 저장</a:t>
            </a:r>
            <a:endParaRPr lang="en-US" altLang="ko-KR" dirty="0"/>
          </a:p>
          <a:p>
            <a:pPr lvl="1">
              <a:defRPr/>
            </a:pPr>
            <a:endParaRPr lang="en-US" altLang="ko-KR" dirty="0"/>
          </a:p>
          <a:p>
            <a:pPr lvl="1">
              <a:defRPr/>
            </a:pPr>
            <a:endParaRPr lang="en-US" altLang="ko-KR" dirty="0"/>
          </a:p>
          <a:p>
            <a:pPr lvl="1">
              <a:defRPr/>
            </a:pPr>
            <a:endParaRPr lang="en-US" altLang="ko-KR"/>
          </a:p>
          <a:p>
            <a:pPr lvl="1">
              <a:defRPr/>
            </a:pPr>
            <a:endParaRPr lang="en-US" altLang="ko-KR"/>
          </a:p>
          <a:p>
            <a:pPr lvl="1">
              <a:defRPr/>
            </a:pPr>
            <a:endParaRPr lang="en-US" altLang="ko-KR"/>
          </a:p>
          <a:p>
            <a:pPr lvl="1">
              <a:defRPr/>
            </a:pPr>
            <a:endParaRPr lang="en-US" altLang="ko-KR" dirty="0"/>
          </a:p>
          <a:p>
            <a:pPr>
              <a:defRPr/>
            </a:pPr>
            <a:r>
              <a:rPr lang="ko-KR" altLang="en-US" dirty="0">
                <a:solidFill>
                  <a:srgbClr val="C00000"/>
                </a:solidFill>
              </a:rPr>
              <a:t>강제</a:t>
            </a:r>
            <a:r>
              <a:rPr lang="en-US" altLang="ko-KR" dirty="0">
                <a:solidFill>
                  <a:srgbClr val="C00000"/>
                </a:solidFill>
              </a:rPr>
              <a:t> </a:t>
            </a:r>
            <a:r>
              <a:rPr lang="ko-KR" altLang="en-US" dirty="0">
                <a:solidFill>
                  <a:srgbClr val="C00000"/>
                </a:solidFill>
              </a:rPr>
              <a:t>타입 변환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(casting)</a:t>
            </a:r>
          </a:p>
          <a:p>
            <a:pPr lvl="1">
              <a:defRPr/>
            </a:pPr>
            <a:r>
              <a:rPr lang="ko-KR" altLang="en-US" dirty="0"/>
              <a:t>큰</a:t>
            </a:r>
            <a:r>
              <a:rPr lang="en-US" altLang="ko-KR" dirty="0"/>
              <a:t> </a:t>
            </a:r>
            <a:r>
              <a:rPr lang="ko-KR" altLang="en-US" dirty="0"/>
              <a:t>허용 범위 타입을 작은 허용 범위 타입으로 강제로 </a:t>
            </a:r>
            <a:r>
              <a:rPr lang="ko-KR" altLang="en-US"/>
              <a:t>나누어 한 조각만 저장</a:t>
            </a:r>
            <a:endParaRPr lang="en-US" altLang="ko-KR"/>
          </a:p>
          <a:p>
            <a:pPr lvl="1">
              <a:defRPr/>
            </a:pPr>
            <a:endParaRPr lang="en-US" altLang="ko-KR"/>
          </a:p>
          <a:p>
            <a:pPr lvl="1">
              <a:defRPr/>
            </a:pPr>
            <a:endParaRPr lang="en-US" altLang="ko-KR"/>
          </a:p>
          <a:p>
            <a:pPr lvl="1">
              <a:defRPr/>
            </a:pPr>
            <a:endParaRPr lang="en-US" altLang="ko-KR" dirty="0"/>
          </a:p>
          <a:p>
            <a:pPr lvl="1">
              <a:defRPr/>
            </a:pPr>
            <a:endParaRPr lang="en-US" altLang="ko-KR"/>
          </a:p>
          <a:p>
            <a:pPr lvl="1">
              <a:defRPr/>
            </a:pPr>
            <a:r>
              <a:rPr lang="ko-KR" altLang="en-US"/>
              <a:t>캐스팅 </a:t>
            </a:r>
            <a:r>
              <a:rPr lang="ko-KR" altLang="en-US" dirty="0"/>
              <a:t>연산자 괄호 </a:t>
            </a:r>
            <a:r>
              <a:rPr lang="en-US" altLang="ko-KR"/>
              <a:t>() </a:t>
            </a:r>
            <a:r>
              <a:rPr lang="ko-KR" altLang="en-US"/>
              <a:t>사용</a:t>
            </a:r>
            <a:r>
              <a:rPr lang="en-US" altLang="ko-KR"/>
              <a:t>: </a:t>
            </a:r>
            <a:r>
              <a:rPr lang="ko-KR" altLang="en-US"/>
              <a:t>괄호 </a:t>
            </a:r>
            <a:r>
              <a:rPr lang="ko-KR" altLang="en-US" dirty="0"/>
              <a:t>안이 나누는 단위</a:t>
            </a:r>
            <a:endParaRPr lang="en-US" altLang="ko-KR" dirty="0"/>
          </a:p>
          <a:p>
            <a:pPr lvl="2">
              <a:defRPr/>
            </a:pPr>
            <a:endParaRPr lang="en-US" altLang="ko-KR" dirty="0"/>
          </a:p>
          <a:p>
            <a:pPr lvl="2">
              <a:defRPr/>
            </a:pPr>
            <a:endParaRPr lang="en-US" altLang="ko-KR" dirty="0"/>
          </a:p>
          <a:p>
            <a:pPr lvl="2">
              <a:defRPr/>
            </a:pPr>
            <a:endParaRPr lang="en-US" altLang="ko-KR" dirty="0"/>
          </a:p>
          <a:p>
            <a:pPr lvl="2">
              <a:defRPr/>
            </a:pPr>
            <a:endParaRPr lang="en-US" altLang="ko-KR" dirty="0"/>
          </a:p>
          <a:p>
            <a:pPr lvl="2">
              <a:defRPr/>
            </a:pPr>
            <a:endParaRPr lang="en-US" altLang="ko-KR" dirty="0"/>
          </a:p>
        </p:txBody>
      </p:sp>
      <p:sp>
        <p:nvSpPr>
          <p:cNvPr id="8195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/>
              <a:t>1. </a:t>
            </a:r>
            <a:r>
              <a:rPr lang="ko-KR" altLang="en-US"/>
              <a:t>타입 변환</a:t>
            </a:r>
          </a:p>
        </p:txBody>
      </p:sp>
      <p:pic>
        <p:nvPicPr>
          <p:cNvPr id="819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800" y="1509887"/>
            <a:ext cx="6172200" cy="77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800" y="5691187"/>
            <a:ext cx="6335889" cy="7170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B9ACDAE-9926-46BC-9285-1FE8A06750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956" y="2349802"/>
            <a:ext cx="6127044" cy="68683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BDB3BC80-58D2-41CA-AF76-0A3351455B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800" y="4114360"/>
            <a:ext cx="4508936" cy="99059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41D15341-DBB6-41B6-B128-40C8FF84198E}"/>
                  </a:ext>
                </a:extLst>
              </p14:cNvPr>
              <p14:cNvContentPartPr/>
              <p14:nvPr/>
            </p14:nvContentPartPr>
            <p14:xfrm>
              <a:off x="7658607" y="2636079"/>
              <a:ext cx="360" cy="13680"/>
            </p14:xfrm>
          </p:contentPart>
        </mc:Choice>
        <mc:Fallback xmlns=""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41D15341-DBB6-41B6-B128-40C8FF84198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49967" y="2627439"/>
                <a:ext cx="18000" cy="313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내용 개체 틀 1"/>
          <p:cNvSpPr>
            <a:spLocks noGrp="1"/>
          </p:cNvSpPr>
          <p:nvPr>
            <p:ph sz="quarter" idx="10"/>
          </p:nvPr>
        </p:nvSpPr>
        <p:spPr>
          <a:xfrm>
            <a:off x="217488" y="1143000"/>
            <a:ext cx="8686800" cy="5715000"/>
          </a:xfrm>
        </p:spPr>
        <p:txBody>
          <a:bodyPr/>
          <a:lstStyle/>
          <a:p>
            <a:pPr lvl="1">
              <a:defRPr/>
            </a:pPr>
            <a:r>
              <a:rPr lang="en-US" altLang="ko-KR" dirty="0"/>
              <a:t>ex) </a:t>
            </a:r>
            <a:r>
              <a:rPr lang="en-US" altLang="ko-KR" dirty="0" err="1"/>
              <a:t>int</a:t>
            </a:r>
            <a:r>
              <a:rPr lang="en-US" altLang="ko-KR" dirty="0"/>
              <a:t> </a:t>
            </a:r>
            <a:r>
              <a:rPr lang="ko-KR" altLang="en-US" dirty="0"/>
              <a:t>타입을 </a:t>
            </a:r>
            <a:r>
              <a:rPr lang="en-US" altLang="ko-KR" dirty="0"/>
              <a:t>char </a:t>
            </a:r>
            <a:r>
              <a:rPr lang="ko-KR" altLang="en-US" dirty="0"/>
              <a:t>타입으로 강제 변환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문자 출력 위함</a:t>
            </a:r>
            <a:endParaRPr lang="en-US" altLang="ko-KR" dirty="0"/>
          </a:p>
          <a:p>
            <a:pPr lvl="2">
              <a:defRPr/>
            </a:pPr>
            <a:endParaRPr lang="en-US" altLang="ko-KR" dirty="0"/>
          </a:p>
          <a:p>
            <a:pPr lvl="2">
              <a:defRPr/>
            </a:pPr>
            <a:endParaRPr lang="en-US" altLang="ko-KR" dirty="0"/>
          </a:p>
          <a:p>
            <a:pPr lvl="2">
              <a:defRPr/>
            </a:pPr>
            <a:endParaRPr lang="en-US" altLang="ko-KR" dirty="0"/>
          </a:p>
          <a:p>
            <a:pPr lvl="2">
              <a:defRPr/>
            </a:pPr>
            <a:endParaRPr lang="en-US" altLang="ko-KR"/>
          </a:p>
          <a:p>
            <a:pPr lvl="2">
              <a:defRPr/>
            </a:pPr>
            <a:endParaRPr lang="en-US" altLang="ko-KR" dirty="0"/>
          </a:p>
          <a:p>
            <a:pPr lvl="1">
              <a:defRPr/>
            </a:pPr>
            <a:r>
              <a:rPr lang="en-US" altLang="ko-KR" dirty="0"/>
              <a:t>ex) </a:t>
            </a:r>
            <a:r>
              <a:rPr lang="ko-KR" altLang="en-US" dirty="0"/>
              <a:t>실수 타입을 정수 타입으로 강제 변환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소수점 이하 부분 버려지고 정수 부분만 저장</a:t>
            </a:r>
          </a:p>
        </p:txBody>
      </p:sp>
      <p:sp>
        <p:nvSpPr>
          <p:cNvPr id="9219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/>
              <a:t>1. </a:t>
            </a:r>
            <a:r>
              <a:rPr lang="ko-KR" altLang="en-US"/>
              <a:t>타입 변환</a:t>
            </a:r>
          </a:p>
        </p:txBody>
      </p:sp>
      <p:pic>
        <p:nvPicPr>
          <p:cNvPr id="922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752600"/>
            <a:ext cx="5562600" cy="104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733800"/>
            <a:ext cx="55626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304800" y="1158875"/>
            <a:ext cx="8686800" cy="5715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정수 타입 변수가 산술 연산식에서 피연산자로 사용되는 경우</a:t>
            </a:r>
            <a:endParaRPr lang="en-US" altLang="ko-KR"/>
          </a:p>
          <a:p>
            <a:pPr lvl="1" indent="-136525"/>
            <a:r>
              <a:rPr lang="en-US" altLang="ko-KR"/>
              <a:t>byte, char, short </a:t>
            </a:r>
            <a:r>
              <a:rPr lang="ko-KR" altLang="en-US"/>
              <a:t>타입 변수는 </a:t>
            </a:r>
            <a:r>
              <a:rPr lang="en-US" altLang="ko-KR"/>
              <a:t>int </a:t>
            </a:r>
            <a:r>
              <a:rPr lang="ko-KR" altLang="en-US"/>
              <a:t>타입으로 자동 변환</a:t>
            </a:r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endParaRPr lang="en-US" altLang="ko-KR"/>
          </a:p>
          <a:p>
            <a:pPr marL="268288" lvl="1" indent="0">
              <a:buNone/>
            </a:pPr>
            <a:endParaRPr lang="en-US" altLang="ko-KR"/>
          </a:p>
          <a:p>
            <a:pPr lvl="1" indent="-136525"/>
            <a:endParaRPr lang="en-US" altLang="ko-KR"/>
          </a:p>
          <a:p>
            <a:pPr lvl="1" indent="-136525"/>
            <a:r>
              <a:rPr lang="ko-KR" altLang="en-US"/>
              <a:t>특별한 경우 아니라면 정수 연산에 사용하는 변수는 </a:t>
            </a:r>
            <a:r>
              <a:rPr lang="en-US" altLang="ko-KR"/>
              <a:t>int </a:t>
            </a:r>
            <a:r>
              <a:rPr lang="ko-KR" altLang="en-US"/>
              <a:t>타입으로 선언하는 것이 효과적</a:t>
            </a:r>
            <a:endParaRPr lang="en-US" altLang="ko-KR"/>
          </a:p>
          <a:p>
            <a:pPr lvl="1" indent="-136525"/>
            <a:r>
              <a:rPr lang="ko-KR" altLang="en-US"/>
              <a:t>피 연산자 중 하나가 </a:t>
            </a:r>
            <a:r>
              <a:rPr lang="en-US" altLang="ko-KR"/>
              <a:t>long </a:t>
            </a:r>
            <a:r>
              <a:rPr lang="ko-KR" altLang="en-US"/>
              <a:t>타입이면 다른 피연산자는 </a:t>
            </a:r>
            <a:r>
              <a:rPr lang="en-US" altLang="ko-KR"/>
              <a:t>long </a:t>
            </a:r>
            <a:r>
              <a:rPr lang="ko-KR" altLang="en-US"/>
              <a:t>타입으로 자동 변환</a:t>
            </a:r>
          </a:p>
          <a:p>
            <a:pPr lvl="1" indent="-136525"/>
            <a:endParaRPr lang="ko-KR" altLang="en-US"/>
          </a:p>
        </p:txBody>
      </p:sp>
      <p:sp>
        <p:nvSpPr>
          <p:cNvPr id="11267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/>
              <a:t>2. </a:t>
            </a:r>
            <a:r>
              <a:rPr lang="ko-KR" altLang="en-US"/>
              <a:t>정수 연산에서의 자동 타입 변환</a:t>
            </a:r>
          </a:p>
        </p:txBody>
      </p:sp>
      <p:pic>
        <p:nvPicPr>
          <p:cNvPr id="1126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860819"/>
            <a:ext cx="4876800" cy="2802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6F372B2C-AFF1-4CC5-BEDC-AC756A167E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5365033"/>
            <a:ext cx="4219048" cy="98095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314325" y="1143000"/>
            <a:ext cx="8686800" cy="5715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/>
              <a:t>피연산자 중 하나가 </a:t>
            </a:r>
            <a:r>
              <a:rPr lang="en-US" altLang="ko-KR" dirty="0"/>
              <a:t>double </a:t>
            </a:r>
            <a:r>
              <a:rPr lang="ko-KR" altLang="en-US" dirty="0"/>
              <a:t>타입일 경우 다른 피연산자도 </a:t>
            </a:r>
            <a:r>
              <a:rPr lang="en-US" altLang="ko-KR" dirty="0"/>
              <a:t>double </a:t>
            </a:r>
            <a:r>
              <a:rPr lang="ko-KR" altLang="en-US" dirty="0"/>
              <a:t>타입으로 자동변환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268288" lvl="1" indent="0">
              <a:buNone/>
            </a:pPr>
            <a:endParaRPr lang="en-US" altLang="ko-KR" dirty="0"/>
          </a:p>
          <a:p>
            <a:pPr lvl="1" indent="-136525"/>
            <a:r>
              <a:rPr lang="ko-KR" altLang="en-US" dirty="0"/>
              <a:t>다른 타입 연산이 필요할 경우 먼저 강제 변환한 뒤 연산 수행</a:t>
            </a:r>
            <a:endParaRPr lang="en-US" altLang="ko-KR" dirty="0"/>
          </a:p>
          <a:p>
            <a:pPr lvl="1" indent="-136525"/>
            <a:endParaRPr lang="en-US" altLang="ko-KR" dirty="0"/>
          </a:p>
          <a:p>
            <a:pPr lvl="1" indent="-136525"/>
            <a:endParaRPr lang="en-US" altLang="ko-KR" dirty="0"/>
          </a:p>
          <a:p>
            <a:pPr lvl="1" indent="-136525"/>
            <a:endParaRPr lang="en-US" altLang="ko-KR" dirty="0"/>
          </a:p>
          <a:p>
            <a:pPr lvl="1" indent="-136525"/>
            <a:endParaRPr lang="en-US" altLang="ko-KR" dirty="0"/>
          </a:p>
          <a:p>
            <a:pPr lvl="1" indent="-136525"/>
            <a:r>
              <a:rPr lang="ko-KR" altLang="en-US" dirty="0"/>
              <a:t>실수 </a:t>
            </a:r>
            <a:r>
              <a:rPr lang="ko-KR" altLang="en-US" dirty="0" err="1"/>
              <a:t>리터럴</a:t>
            </a:r>
            <a:r>
              <a:rPr lang="ko-KR" altLang="en-US" dirty="0"/>
              <a:t> 연산</a:t>
            </a:r>
            <a:endParaRPr lang="en-US" altLang="ko-KR" dirty="0"/>
          </a:p>
          <a:p>
            <a:pPr lvl="2" indent="-136525"/>
            <a:r>
              <a:rPr lang="en-US" altLang="ko-KR" dirty="0"/>
              <a:t>double result = 1.5 + 2.3;</a:t>
            </a:r>
          </a:p>
          <a:p>
            <a:pPr lvl="2" indent="-136525"/>
            <a:r>
              <a:rPr lang="en-US" altLang="ko-KR" strike="sngStrike" dirty="0"/>
              <a:t>float result = 1.5 + 2.3</a:t>
            </a:r>
          </a:p>
          <a:p>
            <a:pPr lvl="2" indent="-136525"/>
            <a:r>
              <a:rPr lang="en-US" altLang="ko-KR" dirty="0"/>
              <a:t>float result = 1.5f + 2.3f;</a:t>
            </a:r>
            <a:endParaRPr lang="ko-KR" altLang="en-US" dirty="0"/>
          </a:p>
        </p:txBody>
      </p:sp>
      <p:sp>
        <p:nvSpPr>
          <p:cNvPr id="14339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/>
              <a:t>3. </a:t>
            </a:r>
            <a:r>
              <a:rPr lang="ko-KR" altLang="en-US"/>
              <a:t>실수 연산에서의 자동 타입 변환</a:t>
            </a:r>
          </a:p>
        </p:txBody>
      </p:sp>
      <p:pic>
        <p:nvPicPr>
          <p:cNvPr id="14340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2951" y="1447800"/>
            <a:ext cx="5467350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1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2951" y="3733800"/>
            <a:ext cx="6084888" cy="1066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내용 개체 틀 1"/>
          <p:cNvSpPr>
            <a:spLocks noGrp="1"/>
          </p:cNvSpPr>
          <p:nvPr>
            <p:ph sz="quarter" idx="10"/>
          </p:nvPr>
        </p:nvSpPr>
        <p:spPr bwMode="auto">
          <a:xfrm>
            <a:off x="685800" y="1314450"/>
            <a:ext cx="8229600" cy="54197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>
                <a:solidFill>
                  <a:srgbClr val="C00000"/>
                </a:solidFill>
              </a:rPr>
              <a:t>정수 연산의 결과를 실수로 저장할 때 주의할 점 </a:t>
            </a:r>
            <a:endParaRPr lang="en-US" altLang="ko-KR" dirty="0">
              <a:solidFill>
                <a:srgbClr val="C00000"/>
              </a:solidFill>
            </a:endParaRPr>
          </a:p>
          <a:p>
            <a:pPr lvl="1" indent="-136525"/>
            <a:r>
              <a:rPr lang="ko-KR" altLang="en-US" dirty="0"/>
              <a:t>정수 연산의 결과는 정수</a:t>
            </a:r>
            <a:endParaRPr lang="en-US" altLang="ko-KR" dirty="0"/>
          </a:p>
          <a:p>
            <a:pPr marL="268288" lvl="1" indent="0">
              <a:buNone/>
            </a:pPr>
            <a:endParaRPr lang="en-US" altLang="ko-KR" dirty="0"/>
          </a:p>
          <a:p>
            <a:pPr marL="268288" lvl="1" indent="0">
              <a:buNone/>
            </a:pPr>
            <a:endParaRPr lang="en-US" altLang="ko-KR" dirty="0"/>
          </a:p>
          <a:p>
            <a:pPr marL="268288" lvl="1" indent="0">
              <a:buNone/>
            </a:pPr>
            <a:endParaRPr lang="en-US" altLang="ko-KR" dirty="0"/>
          </a:p>
          <a:p>
            <a:pPr lvl="1" indent="-136525"/>
            <a:endParaRPr lang="en-US" altLang="ko-KR" dirty="0"/>
          </a:p>
          <a:p>
            <a:pPr lvl="1" indent="-136525"/>
            <a:r>
              <a:rPr lang="ko-KR" altLang="en-US" dirty="0"/>
              <a:t>실수 결과를 얻으려면 실수 연산으로의 변환 필요</a:t>
            </a:r>
          </a:p>
        </p:txBody>
      </p:sp>
      <p:sp>
        <p:nvSpPr>
          <p:cNvPr id="15363" name="제목 2"/>
          <p:cNvSpPr>
            <a:spLocks noGrp="1"/>
          </p:cNvSpPr>
          <p:nvPr>
            <p:ph type="title"/>
          </p:nvPr>
        </p:nvSpPr>
        <p:spPr bwMode="auto">
          <a:xfrm>
            <a:off x="238125" y="261938"/>
            <a:ext cx="755967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/>
              <a:t>3. </a:t>
            </a:r>
            <a:r>
              <a:rPr lang="ko-KR" altLang="en-US"/>
              <a:t>실수 연산에서의 자동 타입 변환</a:t>
            </a:r>
          </a:p>
        </p:txBody>
      </p:sp>
      <p:pic>
        <p:nvPicPr>
          <p:cNvPr id="1536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5788" y="1905000"/>
            <a:ext cx="4712494" cy="856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3619234"/>
            <a:ext cx="5638800" cy="27260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5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16903</TotalTime>
  <Words>536</Words>
  <Application>Microsoft Office PowerPoint</Application>
  <PresentationFormat>화면 슬라이드 쇼(4:3)</PresentationFormat>
  <Paragraphs>136</Paragraphs>
  <Slides>14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맑은 고딕</vt:lpstr>
      <vt:lpstr>Verdana</vt:lpstr>
      <vt:lpstr>HY견고딕</vt:lpstr>
      <vt:lpstr>돋움</vt:lpstr>
      <vt:lpstr>Arial</vt:lpstr>
      <vt:lpstr>Wingdings</vt:lpstr>
      <vt:lpstr>나눔스퀘어OTF</vt:lpstr>
      <vt:lpstr>5_디자인 사용자 지정</vt:lpstr>
      <vt:lpstr>02-3. 타입 변환 </vt:lpstr>
      <vt:lpstr>PowerPoint 프레젠테이션</vt:lpstr>
      <vt:lpstr>0. 시작하기 전에</vt:lpstr>
      <vt:lpstr>1. 타입 변환</vt:lpstr>
      <vt:lpstr>1. 타입 변환</vt:lpstr>
      <vt:lpstr>1. 타입 변환</vt:lpstr>
      <vt:lpstr>2. 정수 연산에서의 자동 타입 변환</vt:lpstr>
      <vt:lpstr>3. 실수 연산에서의 자동 타입 변환</vt:lpstr>
      <vt:lpstr>3. 실수 연산에서의 자동 타입 변환</vt:lpstr>
      <vt:lpstr>4. + 연산에서의 문자열 자동 타입 변환</vt:lpstr>
      <vt:lpstr>5. 문자열을 기본 타입으로 강제 타입 변환</vt:lpstr>
      <vt:lpstr>5. 문자열을 기본 타입으로 강제 타입 변환</vt:lpstr>
      <vt:lpstr>6. 키워드로 끝내는 핵심 포인트 </vt:lpstr>
      <vt:lpstr>PowerPoint 프레젠테이션</vt:lpstr>
    </vt:vector>
  </TitlesOfParts>
  <Company>GuildDesign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2009년 상반기 사업계획</dc:title>
  <dc:creator>교재출판사업부 교재개발1팀</dc:creator>
  <cp:lastModifiedBy>blueskii</cp:lastModifiedBy>
  <cp:revision>2670</cp:revision>
  <dcterms:created xsi:type="dcterms:W3CDTF">2004-07-21T02:43:03Z</dcterms:created>
  <dcterms:modified xsi:type="dcterms:W3CDTF">2019-06-29T02:16:04Z</dcterms:modified>
</cp:coreProperties>
</file>